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57" r:id="rId2"/>
    <p:sldId id="258" r:id="rId3"/>
    <p:sldId id="259" r:id="rId4"/>
    <p:sldId id="313" r:id="rId5"/>
    <p:sldId id="260" r:id="rId6"/>
    <p:sldId id="261" r:id="rId7"/>
    <p:sldId id="262" r:id="rId8"/>
    <p:sldId id="287" r:id="rId9"/>
    <p:sldId id="294" r:id="rId10"/>
    <p:sldId id="295" r:id="rId11"/>
    <p:sldId id="306" r:id="rId12"/>
    <p:sldId id="302" r:id="rId13"/>
    <p:sldId id="301" r:id="rId14"/>
    <p:sldId id="307" r:id="rId15"/>
    <p:sldId id="315" r:id="rId16"/>
    <p:sldId id="297" r:id="rId17"/>
    <p:sldId id="296" r:id="rId18"/>
    <p:sldId id="299" r:id="rId19"/>
    <p:sldId id="316" r:id="rId20"/>
    <p:sldId id="267" r:id="rId21"/>
    <p:sldId id="268" r:id="rId22"/>
    <p:sldId id="282" r:id="rId23"/>
    <p:sldId id="272" r:id="rId24"/>
    <p:sldId id="274" r:id="rId25"/>
    <p:sldId id="273" r:id="rId26"/>
    <p:sldId id="308" r:id="rId27"/>
    <p:sldId id="309" r:id="rId28"/>
    <p:sldId id="310" r:id="rId29"/>
    <p:sldId id="312" r:id="rId30"/>
    <p:sldId id="314" r:id="rId31"/>
    <p:sldId id="275" r:id="rId32"/>
    <p:sldId id="276" r:id="rId33"/>
    <p:sldId id="285" r:id="rId34"/>
    <p:sldId id="286" r:id="rId35"/>
    <p:sldId id="303" r:id="rId36"/>
    <p:sldId id="288" r:id="rId37"/>
    <p:sldId id="289" r:id="rId38"/>
    <p:sldId id="290" r:id="rId39"/>
    <p:sldId id="291" r:id="rId40"/>
    <p:sldId id="304" r:id="rId41"/>
    <p:sldId id="30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503" autoAdjust="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0407006415864684E-2"/>
          <c:y val="4.4057617797775388E-2"/>
          <c:w val="0.62121327330311726"/>
          <c:h val="0.86770892388451515"/>
        </c:manualLayout>
      </c:layout>
      <c:lineChart>
        <c:grouping val="standard"/>
        <c:ser>
          <c:idx val="0"/>
          <c:order val="0"/>
          <c:tx>
            <c:strRef>
              <c:f>Sheet1!$B$1</c:f>
              <c:strCache>
                <c:ptCount val="1"/>
                <c:pt idx="0">
                  <c:v>Non-Anaemic People</c:v>
                </c:pt>
              </c:strCache>
            </c:strRef>
          </c:tx>
          <c:marker>
            <c:symbol val="none"/>
          </c:marker>
          <c:cat>
            <c:numRef>
              <c:f>Sheet1!$A$2:$A$3</c:f>
              <c:numCache>
                <c:formatCode>General</c:formatCode>
                <c:ptCount val="2"/>
                <c:pt idx="0">
                  <c:v>1951</c:v>
                </c:pt>
                <c:pt idx="1">
                  <c:v>2011</c:v>
                </c:pt>
              </c:numCache>
            </c:numRef>
          </c:cat>
          <c:val>
            <c:numRef>
              <c:f>Sheet1!$B$2:$B$3</c:f>
              <c:numCache>
                <c:formatCode>General</c:formatCode>
                <c:ptCount val="2"/>
                <c:pt idx="0">
                  <c:v>50</c:v>
                </c:pt>
                <c:pt idx="1">
                  <c:v>45</c:v>
                </c:pt>
              </c:numCache>
            </c:numRef>
          </c:val>
        </c:ser>
        <c:ser>
          <c:idx val="1"/>
          <c:order val="1"/>
          <c:tx>
            <c:strRef>
              <c:f>Sheet1!$C$1</c:f>
              <c:strCache>
                <c:ptCount val="1"/>
                <c:pt idx="0">
                  <c:v>Literacy</c:v>
                </c:pt>
              </c:strCache>
            </c:strRef>
          </c:tx>
          <c:marker>
            <c:symbol val="none"/>
          </c:marker>
          <c:cat>
            <c:numRef>
              <c:f>Sheet1!$A$2:$A$3</c:f>
              <c:numCache>
                <c:formatCode>General</c:formatCode>
                <c:ptCount val="2"/>
                <c:pt idx="0">
                  <c:v>1951</c:v>
                </c:pt>
                <c:pt idx="1">
                  <c:v>2011</c:v>
                </c:pt>
              </c:numCache>
            </c:numRef>
          </c:cat>
          <c:val>
            <c:numRef>
              <c:f>Sheet1!$C$2:$C$3</c:f>
              <c:numCache>
                <c:formatCode>General</c:formatCode>
                <c:ptCount val="2"/>
                <c:pt idx="0">
                  <c:v>18</c:v>
                </c:pt>
                <c:pt idx="1">
                  <c:v>78</c:v>
                </c:pt>
              </c:numCache>
            </c:numRef>
          </c:val>
        </c:ser>
        <c:ser>
          <c:idx val="2"/>
          <c:order val="2"/>
          <c:tx>
            <c:strRef>
              <c:f>Sheet1!$D$1</c:f>
              <c:strCache>
                <c:ptCount val="1"/>
                <c:pt idx="0">
                  <c:v>Life Expectancy</c:v>
                </c:pt>
              </c:strCache>
            </c:strRef>
          </c:tx>
          <c:marker>
            <c:symbol val="none"/>
          </c:marker>
          <c:cat>
            <c:numRef>
              <c:f>Sheet1!$A$2:$A$3</c:f>
              <c:numCache>
                <c:formatCode>General</c:formatCode>
                <c:ptCount val="2"/>
                <c:pt idx="0">
                  <c:v>1951</c:v>
                </c:pt>
                <c:pt idx="1">
                  <c:v>2011</c:v>
                </c:pt>
              </c:numCache>
            </c:numRef>
          </c:cat>
          <c:val>
            <c:numRef>
              <c:f>Sheet1!$D$2:$D$3</c:f>
              <c:numCache>
                <c:formatCode>General</c:formatCode>
                <c:ptCount val="2"/>
                <c:pt idx="0">
                  <c:v>28</c:v>
                </c:pt>
                <c:pt idx="1">
                  <c:v>66</c:v>
                </c:pt>
              </c:numCache>
            </c:numRef>
          </c:val>
        </c:ser>
        <c:ser>
          <c:idx val="3"/>
          <c:order val="3"/>
          <c:tx>
            <c:strRef>
              <c:f>Sheet1!$E$1</c:f>
              <c:strCache>
                <c:ptCount val="1"/>
                <c:pt idx="0">
                  <c:v>Per Capia NNP at Constant Prices (in '000s)</c:v>
                </c:pt>
              </c:strCache>
            </c:strRef>
          </c:tx>
          <c:marker>
            <c:symbol val="none"/>
          </c:marker>
          <c:cat>
            <c:numRef>
              <c:f>Sheet1!$A$2:$A$3</c:f>
              <c:numCache>
                <c:formatCode>General</c:formatCode>
                <c:ptCount val="2"/>
                <c:pt idx="0">
                  <c:v>1951</c:v>
                </c:pt>
                <c:pt idx="1">
                  <c:v>2011</c:v>
                </c:pt>
              </c:numCache>
            </c:numRef>
          </c:cat>
          <c:val>
            <c:numRef>
              <c:f>Sheet1!$E$2:$E$3</c:f>
              <c:numCache>
                <c:formatCode>General</c:formatCode>
                <c:ptCount val="2"/>
                <c:pt idx="0">
                  <c:v>5</c:v>
                </c:pt>
                <c:pt idx="1">
                  <c:v>35</c:v>
                </c:pt>
              </c:numCache>
            </c:numRef>
          </c:val>
        </c:ser>
        <c:marker val="1"/>
        <c:axId val="76783616"/>
        <c:axId val="76785152"/>
      </c:lineChart>
      <c:catAx>
        <c:axId val="76783616"/>
        <c:scaling>
          <c:orientation val="minMax"/>
        </c:scaling>
        <c:axPos val="b"/>
        <c:numFmt formatCode="General" sourceLinked="1"/>
        <c:tickLblPos val="nextTo"/>
        <c:crossAx val="76785152"/>
        <c:crosses val="autoZero"/>
        <c:auto val="1"/>
        <c:lblAlgn val="ctr"/>
        <c:lblOffset val="100"/>
      </c:catAx>
      <c:valAx>
        <c:axId val="76785152"/>
        <c:scaling>
          <c:orientation val="minMax"/>
        </c:scaling>
        <c:axPos val="l"/>
        <c:majorGridlines/>
        <c:numFmt formatCode="General" sourceLinked="1"/>
        <c:tickLblPos val="nextTo"/>
        <c:crossAx val="76783616"/>
        <c:crosses val="autoZero"/>
        <c:crossBetween val="between"/>
      </c:valAx>
    </c:plotArea>
    <c:legend>
      <c:legendPos val="r"/>
      <c:layout>
        <c:manualLayout>
          <c:xMode val="edge"/>
          <c:yMode val="edge"/>
          <c:x val="0.70661634370741844"/>
          <c:y val="0.48677915260592425"/>
          <c:w val="0.28180953644194168"/>
          <c:h val="0.41533058367704145"/>
        </c:manualLayout>
      </c:layout>
    </c:legend>
    <c:plotVisOnly val="1"/>
  </c:chart>
  <c:txPr>
    <a:bodyPr/>
    <a:lstStyle/>
    <a:p>
      <a:pPr>
        <a:defRPr baseline="0">
          <a:latin typeface="Times New Roman" pitchFamily="18" charset="0"/>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Sheet1!$B$1</c:f>
              <c:strCache>
                <c:ptCount val="1"/>
                <c:pt idx="0">
                  <c:v>Normal</c:v>
                </c:pt>
              </c:strCache>
            </c:strRef>
          </c:tx>
          <c:cat>
            <c:strRef>
              <c:f>Sheet1!$A$2:$A$3</c:f>
              <c:strCache>
                <c:ptCount val="2"/>
                <c:pt idx="0">
                  <c:v>Men</c:v>
                </c:pt>
                <c:pt idx="1">
                  <c:v>Women</c:v>
                </c:pt>
              </c:strCache>
            </c:strRef>
          </c:cat>
          <c:val>
            <c:numRef>
              <c:f>Sheet1!$B$2:$B$3</c:f>
              <c:numCache>
                <c:formatCode>General</c:formatCode>
                <c:ptCount val="2"/>
                <c:pt idx="0">
                  <c:v>43</c:v>
                </c:pt>
                <c:pt idx="1">
                  <c:v>25</c:v>
                </c:pt>
              </c:numCache>
            </c:numRef>
          </c:val>
        </c:ser>
        <c:ser>
          <c:idx val="1"/>
          <c:order val="1"/>
          <c:tx>
            <c:strRef>
              <c:f>Sheet1!$C$1</c:f>
              <c:strCache>
                <c:ptCount val="1"/>
                <c:pt idx="0">
                  <c:v>Mild</c:v>
                </c:pt>
              </c:strCache>
            </c:strRef>
          </c:tx>
          <c:cat>
            <c:strRef>
              <c:f>Sheet1!$A$2:$A$3</c:f>
              <c:strCache>
                <c:ptCount val="2"/>
                <c:pt idx="0">
                  <c:v>Men</c:v>
                </c:pt>
                <c:pt idx="1">
                  <c:v>Women</c:v>
                </c:pt>
              </c:strCache>
            </c:strRef>
          </c:cat>
          <c:val>
            <c:numRef>
              <c:f>Sheet1!$C$2:$C$3</c:f>
              <c:numCache>
                <c:formatCode>General</c:formatCode>
                <c:ptCount val="2"/>
                <c:pt idx="0">
                  <c:v>45</c:v>
                </c:pt>
                <c:pt idx="1">
                  <c:v>40</c:v>
                </c:pt>
              </c:numCache>
            </c:numRef>
          </c:val>
        </c:ser>
        <c:ser>
          <c:idx val="2"/>
          <c:order val="2"/>
          <c:tx>
            <c:strRef>
              <c:f>Sheet1!$D$1</c:f>
              <c:strCache>
                <c:ptCount val="1"/>
                <c:pt idx="0">
                  <c:v>Moderate</c:v>
                </c:pt>
              </c:strCache>
            </c:strRef>
          </c:tx>
          <c:cat>
            <c:strRef>
              <c:f>Sheet1!$A$2:$A$3</c:f>
              <c:strCache>
                <c:ptCount val="2"/>
                <c:pt idx="0">
                  <c:v>Men</c:v>
                </c:pt>
                <c:pt idx="1">
                  <c:v>Women</c:v>
                </c:pt>
              </c:strCache>
            </c:strRef>
          </c:cat>
          <c:val>
            <c:numRef>
              <c:f>Sheet1!$D$2:$D$3</c:f>
              <c:numCache>
                <c:formatCode>General</c:formatCode>
                <c:ptCount val="2"/>
                <c:pt idx="0">
                  <c:v>10</c:v>
                </c:pt>
                <c:pt idx="1">
                  <c:v>30</c:v>
                </c:pt>
              </c:numCache>
            </c:numRef>
          </c:val>
        </c:ser>
        <c:ser>
          <c:idx val="3"/>
          <c:order val="3"/>
          <c:tx>
            <c:strRef>
              <c:f>Sheet1!$E$1</c:f>
              <c:strCache>
                <c:ptCount val="1"/>
                <c:pt idx="0">
                  <c:v>Severe</c:v>
                </c:pt>
              </c:strCache>
            </c:strRef>
          </c:tx>
          <c:cat>
            <c:strRef>
              <c:f>Sheet1!$A$2:$A$3</c:f>
              <c:strCache>
                <c:ptCount val="2"/>
                <c:pt idx="0">
                  <c:v>Men</c:v>
                </c:pt>
                <c:pt idx="1">
                  <c:v>Women</c:v>
                </c:pt>
              </c:strCache>
            </c:strRef>
          </c:cat>
          <c:val>
            <c:numRef>
              <c:f>Sheet1!$E$2:$E$3</c:f>
              <c:numCache>
                <c:formatCode>General</c:formatCode>
                <c:ptCount val="2"/>
                <c:pt idx="0">
                  <c:v>2</c:v>
                </c:pt>
                <c:pt idx="1">
                  <c:v>5</c:v>
                </c:pt>
              </c:numCache>
            </c:numRef>
          </c:val>
        </c:ser>
        <c:overlap val="100"/>
        <c:axId val="137830784"/>
        <c:axId val="137832320"/>
      </c:barChart>
      <c:catAx>
        <c:axId val="137830784"/>
        <c:scaling>
          <c:orientation val="minMax"/>
        </c:scaling>
        <c:axPos val="b"/>
        <c:tickLblPos val="nextTo"/>
        <c:crossAx val="137832320"/>
        <c:crosses val="autoZero"/>
        <c:auto val="1"/>
        <c:lblAlgn val="ctr"/>
        <c:lblOffset val="100"/>
      </c:catAx>
      <c:valAx>
        <c:axId val="137832320"/>
        <c:scaling>
          <c:orientation val="minMax"/>
        </c:scaling>
        <c:axPos val="l"/>
        <c:majorGridlines/>
        <c:numFmt formatCode="0%" sourceLinked="1"/>
        <c:tickLblPos val="nextTo"/>
        <c:crossAx val="137830784"/>
        <c:crosses val="autoZero"/>
        <c:crossBetween val="between"/>
      </c:valAx>
    </c:plotArea>
    <c:legend>
      <c:legendPos val="r"/>
      <c:layout/>
    </c:legend>
    <c:plotVisOnly val="1"/>
  </c:chart>
  <c:txPr>
    <a:bodyPr/>
    <a:lstStyle/>
    <a:p>
      <a:pPr>
        <a:defRPr sz="1200" baseline="0">
          <a:latin typeface="Times New Roman" pitchFamily="18" charset="0"/>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574772980963589"/>
          <c:y val="6.3553862832363361E-2"/>
          <c:w val="0.77438063776510768"/>
          <c:h val="0.81117704036995353"/>
        </c:manualLayout>
      </c:layout>
      <c:barChart>
        <c:barDir val="col"/>
        <c:grouping val="clustered"/>
        <c:ser>
          <c:idx val="0"/>
          <c:order val="0"/>
          <c:tx>
            <c:strRef>
              <c:f>Sheet1!$B$1</c:f>
              <c:strCache>
                <c:ptCount val="1"/>
                <c:pt idx="0">
                  <c:v>1995-96</c:v>
                </c:pt>
              </c:strCache>
            </c:strRef>
          </c:tx>
          <c:cat>
            <c:strRef>
              <c:f>Sheet1!$A$2:$A$4</c:f>
              <c:strCache>
                <c:ptCount val="3"/>
                <c:pt idx="0">
                  <c:v>Male</c:v>
                </c:pt>
                <c:pt idx="1">
                  <c:v>Female</c:v>
                </c:pt>
                <c:pt idx="2">
                  <c:v>All</c:v>
                </c:pt>
              </c:strCache>
            </c:strRef>
          </c:cat>
          <c:val>
            <c:numRef>
              <c:f>Sheet1!$B$2:$B$4</c:f>
              <c:numCache>
                <c:formatCode>General</c:formatCode>
                <c:ptCount val="3"/>
                <c:pt idx="0">
                  <c:v>52</c:v>
                </c:pt>
                <c:pt idx="1">
                  <c:v>56</c:v>
                </c:pt>
                <c:pt idx="2">
                  <c:v>54</c:v>
                </c:pt>
              </c:numCache>
            </c:numRef>
          </c:val>
        </c:ser>
        <c:ser>
          <c:idx val="1"/>
          <c:order val="1"/>
          <c:tx>
            <c:strRef>
              <c:f>Sheet1!$C$1</c:f>
              <c:strCache>
                <c:ptCount val="1"/>
                <c:pt idx="0">
                  <c:v>2004-05</c:v>
                </c:pt>
              </c:strCache>
            </c:strRef>
          </c:tx>
          <c:cat>
            <c:strRef>
              <c:f>Sheet1!$A$2:$A$4</c:f>
              <c:strCache>
                <c:ptCount val="3"/>
                <c:pt idx="0">
                  <c:v>Male</c:v>
                </c:pt>
                <c:pt idx="1">
                  <c:v>Female</c:v>
                </c:pt>
                <c:pt idx="2">
                  <c:v>All</c:v>
                </c:pt>
              </c:strCache>
            </c:strRef>
          </c:cat>
          <c:val>
            <c:numRef>
              <c:f>Sheet1!$C$2:$C$4</c:f>
              <c:numCache>
                <c:formatCode>General</c:formatCode>
                <c:ptCount val="3"/>
                <c:pt idx="0">
                  <c:v>86</c:v>
                </c:pt>
                <c:pt idx="1">
                  <c:v>97</c:v>
                </c:pt>
                <c:pt idx="2">
                  <c:v>91</c:v>
                </c:pt>
              </c:numCache>
            </c:numRef>
          </c:val>
        </c:ser>
        <c:axId val="137796608"/>
        <c:axId val="137881856"/>
      </c:barChart>
      <c:catAx>
        <c:axId val="137796608"/>
        <c:scaling>
          <c:orientation val="minMax"/>
        </c:scaling>
        <c:axPos val="b"/>
        <c:numFmt formatCode="General" sourceLinked="1"/>
        <c:tickLblPos val="nextTo"/>
        <c:crossAx val="137881856"/>
        <c:crosses val="autoZero"/>
        <c:auto val="1"/>
        <c:lblAlgn val="ctr"/>
        <c:lblOffset val="100"/>
      </c:catAx>
      <c:valAx>
        <c:axId val="137881856"/>
        <c:scaling>
          <c:orientation val="minMax"/>
        </c:scaling>
        <c:axPos val="l"/>
        <c:majorGridlines/>
        <c:numFmt formatCode="General" sourceLinked="1"/>
        <c:tickLblPos val="nextTo"/>
        <c:crossAx val="137796608"/>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Germany</c:v>
                </c:pt>
              </c:strCache>
            </c:strRef>
          </c:tx>
          <c:cat>
            <c:strRef>
              <c:f>Sheet1!$A$2:$A$5</c:f>
              <c:strCache>
                <c:ptCount val="4"/>
                <c:pt idx="0">
                  <c:v>1710</c:v>
                </c:pt>
                <c:pt idx="1">
                  <c:v>1856-60</c:v>
                </c:pt>
                <c:pt idx="2">
                  <c:v>1961-65</c:v>
                </c:pt>
                <c:pt idx="3">
                  <c:v>2005-06</c:v>
                </c:pt>
              </c:strCache>
            </c:strRef>
          </c:cat>
          <c:val>
            <c:numRef>
              <c:f>Sheet1!$B$2:$B$5</c:f>
              <c:numCache>
                <c:formatCode>General</c:formatCode>
                <c:ptCount val="4"/>
                <c:pt idx="0">
                  <c:v>164</c:v>
                </c:pt>
                <c:pt idx="1">
                  <c:v>166.98000000000027</c:v>
                </c:pt>
                <c:pt idx="2">
                  <c:v>179.09</c:v>
                </c:pt>
                <c:pt idx="3">
                  <c:v>182.1</c:v>
                </c:pt>
              </c:numCache>
            </c:numRef>
          </c:val>
        </c:ser>
        <c:ser>
          <c:idx val="1"/>
          <c:order val="1"/>
          <c:tx>
            <c:strRef>
              <c:f>Sheet1!$C$1</c:f>
              <c:strCache>
                <c:ptCount val="1"/>
                <c:pt idx="0">
                  <c:v>Britain</c:v>
                </c:pt>
              </c:strCache>
            </c:strRef>
          </c:tx>
          <c:cat>
            <c:strRef>
              <c:f>Sheet1!$A$2:$A$5</c:f>
              <c:strCache>
                <c:ptCount val="4"/>
                <c:pt idx="0">
                  <c:v>1710</c:v>
                </c:pt>
                <c:pt idx="1">
                  <c:v>1856-60</c:v>
                </c:pt>
                <c:pt idx="2">
                  <c:v>1961-65</c:v>
                </c:pt>
                <c:pt idx="3">
                  <c:v>2005-06</c:v>
                </c:pt>
              </c:strCache>
            </c:strRef>
          </c:cat>
          <c:val>
            <c:numRef>
              <c:f>Sheet1!$C$2:$C$5</c:f>
              <c:numCache>
                <c:formatCode>General</c:formatCode>
                <c:ptCount val="4"/>
                <c:pt idx="0">
                  <c:v>162</c:v>
                </c:pt>
                <c:pt idx="1">
                  <c:v>164.3</c:v>
                </c:pt>
                <c:pt idx="2">
                  <c:v>176.76999999999998</c:v>
                </c:pt>
                <c:pt idx="3">
                  <c:v>179.2</c:v>
                </c:pt>
              </c:numCache>
            </c:numRef>
          </c:val>
        </c:ser>
        <c:ser>
          <c:idx val="2"/>
          <c:order val="2"/>
          <c:tx>
            <c:strRef>
              <c:f>Sheet1!$D$1</c:f>
              <c:strCache>
                <c:ptCount val="1"/>
                <c:pt idx="0">
                  <c:v>India </c:v>
                </c:pt>
              </c:strCache>
            </c:strRef>
          </c:tx>
          <c:cat>
            <c:strRef>
              <c:f>Sheet1!$A$2:$A$5</c:f>
              <c:strCache>
                <c:ptCount val="4"/>
                <c:pt idx="0">
                  <c:v>1710</c:v>
                </c:pt>
                <c:pt idx="1">
                  <c:v>1856-60</c:v>
                </c:pt>
                <c:pt idx="2">
                  <c:v>1961-65</c:v>
                </c:pt>
                <c:pt idx="3">
                  <c:v>2005-06</c:v>
                </c:pt>
              </c:strCache>
            </c:strRef>
          </c:cat>
          <c:val>
            <c:numRef>
              <c:f>Sheet1!$D$2:$D$5</c:f>
              <c:numCache>
                <c:formatCode>General</c:formatCode>
                <c:ptCount val="4"/>
                <c:pt idx="0">
                  <c:v>0</c:v>
                </c:pt>
                <c:pt idx="1">
                  <c:v>0</c:v>
                </c:pt>
                <c:pt idx="2">
                  <c:v>164.31</c:v>
                </c:pt>
                <c:pt idx="3">
                  <c:v>165.1</c:v>
                </c:pt>
              </c:numCache>
            </c:numRef>
          </c:val>
        </c:ser>
        <c:axId val="76863744"/>
        <c:axId val="79495168"/>
      </c:barChart>
      <c:catAx>
        <c:axId val="76863744"/>
        <c:scaling>
          <c:orientation val="minMax"/>
        </c:scaling>
        <c:axPos val="b"/>
        <c:tickLblPos val="nextTo"/>
        <c:crossAx val="79495168"/>
        <c:crosses val="autoZero"/>
        <c:auto val="1"/>
        <c:lblAlgn val="ctr"/>
        <c:lblOffset val="100"/>
      </c:catAx>
      <c:valAx>
        <c:axId val="79495168"/>
        <c:scaling>
          <c:orientation val="minMax"/>
        </c:scaling>
        <c:axPos val="l"/>
        <c:majorGridlines/>
        <c:numFmt formatCode="General" sourceLinked="1"/>
        <c:tickLblPos val="nextTo"/>
        <c:crossAx val="76863744"/>
        <c:crosses val="autoZero"/>
        <c:crossBetween val="between"/>
      </c:valAx>
    </c:plotArea>
    <c:legend>
      <c:legendPos val="r"/>
      <c:layout/>
    </c:legend>
    <c:plotVisOnly val="1"/>
  </c:chart>
  <c:txPr>
    <a:bodyPr/>
    <a:lstStyle/>
    <a:p>
      <a:pPr>
        <a:defRPr sz="1200" baseline="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Male</c:v>
                </c:pt>
              </c:strCache>
            </c:strRef>
          </c:tx>
          <c:cat>
            <c:strRef>
              <c:f>Sheet1!$A$2:$A$7</c:f>
              <c:strCache>
                <c:ptCount val="6"/>
                <c:pt idx="0">
                  <c:v>Kerala</c:v>
                </c:pt>
                <c:pt idx="1">
                  <c:v>Punjab</c:v>
                </c:pt>
                <c:pt idx="2">
                  <c:v>Uttar Pradesh</c:v>
                </c:pt>
                <c:pt idx="3">
                  <c:v>Madhya Pradesh</c:v>
                </c:pt>
                <c:pt idx="4">
                  <c:v>Rajasthan</c:v>
                </c:pt>
                <c:pt idx="5">
                  <c:v>Bihar</c:v>
                </c:pt>
              </c:strCache>
            </c:strRef>
          </c:cat>
          <c:val>
            <c:numRef>
              <c:f>Sheet1!$B$2:$B$7</c:f>
              <c:numCache>
                <c:formatCode>General</c:formatCode>
                <c:ptCount val="6"/>
                <c:pt idx="0">
                  <c:v>234</c:v>
                </c:pt>
                <c:pt idx="1">
                  <c:v>131</c:v>
                </c:pt>
                <c:pt idx="2">
                  <c:v>113</c:v>
                </c:pt>
                <c:pt idx="3">
                  <c:v>70</c:v>
                </c:pt>
                <c:pt idx="4">
                  <c:v>66</c:v>
                </c:pt>
                <c:pt idx="5">
                  <c:v>54</c:v>
                </c:pt>
              </c:numCache>
            </c:numRef>
          </c:val>
        </c:ser>
        <c:ser>
          <c:idx val="1"/>
          <c:order val="1"/>
          <c:tx>
            <c:strRef>
              <c:f>Sheet1!$C$1</c:f>
              <c:strCache>
                <c:ptCount val="1"/>
                <c:pt idx="0">
                  <c:v>Female</c:v>
                </c:pt>
              </c:strCache>
            </c:strRef>
          </c:tx>
          <c:cat>
            <c:strRef>
              <c:f>Sheet1!$A$2:$A$7</c:f>
              <c:strCache>
                <c:ptCount val="6"/>
                <c:pt idx="0">
                  <c:v>Kerala</c:v>
                </c:pt>
                <c:pt idx="1">
                  <c:v>Punjab</c:v>
                </c:pt>
                <c:pt idx="2">
                  <c:v>Uttar Pradesh</c:v>
                </c:pt>
                <c:pt idx="3">
                  <c:v>Madhya Pradesh</c:v>
                </c:pt>
                <c:pt idx="4">
                  <c:v>Rajasthan</c:v>
                </c:pt>
                <c:pt idx="5">
                  <c:v>Bihar</c:v>
                </c:pt>
              </c:strCache>
            </c:strRef>
          </c:cat>
          <c:val>
            <c:numRef>
              <c:f>Sheet1!$C$2:$C$7</c:f>
              <c:numCache>
                <c:formatCode>General</c:formatCode>
                <c:ptCount val="6"/>
                <c:pt idx="0">
                  <c:v>223</c:v>
                </c:pt>
                <c:pt idx="1">
                  <c:v>121</c:v>
                </c:pt>
                <c:pt idx="2">
                  <c:v>96</c:v>
                </c:pt>
                <c:pt idx="3">
                  <c:v>59</c:v>
                </c:pt>
                <c:pt idx="4">
                  <c:v>57</c:v>
                </c:pt>
                <c:pt idx="5">
                  <c:v>52</c:v>
                </c:pt>
              </c:numCache>
            </c:numRef>
          </c:val>
        </c:ser>
        <c:axId val="79532800"/>
        <c:axId val="79555968"/>
      </c:barChart>
      <c:catAx>
        <c:axId val="79532800"/>
        <c:scaling>
          <c:orientation val="minMax"/>
        </c:scaling>
        <c:axPos val="b"/>
        <c:tickLblPos val="nextTo"/>
        <c:crossAx val="79555968"/>
        <c:crosses val="autoZero"/>
        <c:auto val="1"/>
        <c:lblAlgn val="ctr"/>
        <c:lblOffset val="100"/>
      </c:catAx>
      <c:valAx>
        <c:axId val="79555968"/>
        <c:scaling>
          <c:orientation val="minMax"/>
        </c:scaling>
        <c:axPos val="l"/>
        <c:majorGridlines/>
        <c:numFmt formatCode="General" sourceLinked="1"/>
        <c:tickLblPos val="nextTo"/>
        <c:crossAx val="79532800"/>
        <c:crosses val="autoZero"/>
        <c:crossBetween val="between"/>
      </c:valAx>
    </c:plotArea>
    <c:legend>
      <c:legendPos val="r"/>
      <c:layout/>
    </c:legend>
    <c:plotVisOnly val="1"/>
  </c:chart>
  <c:txPr>
    <a:bodyPr/>
    <a:lstStyle/>
    <a:p>
      <a:pPr>
        <a:defRPr sz="1100" baseline="0">
          <a:latin typeface="Times New Roman" pitchFamily="18"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NFHS 1998-99</c:v>
                </c:pt>
              </c:strCache>
            </c:strRef>
          </c:tx>
          <c:cat>
            <c:strRef>
              <c:f>Sheet1!$A$2:$A$5</c:f>
              <c:strCache>
                <c:ptCount val="4"/>
                <c:pt idx="0">
                  <c:v>Children</c:v>
                </c:pt>
                <c:pt idx="1">
                  <c:v>Ever-married Women</c:v>
                </c:pt>
                <c:pt idx="2">
                  <c:v>Pregnant Women</c:v>
                </c:pt>
                <c:pt idx="3">
                  <c:v>Ever-married men</c:v>
                </c:pt>
              </c:strCache>
            </c:strRef>
          </c:cat>
          <c:val>
            <c:numRef>
              <c:f>Sheet1!$B$2:$B$5</c:f>
              <c:numCache>
                <c:formatCode>General</c:formatCode>
                <c:ptCount val="4"/>
                <c:pt idx="0">
                  <c:v>74</c:v>
                </c:pt>
                <c:pt idx="1">
                  <c:v>52</c:v>
                </c:pt>
                <c:pt idx="2">
                  <c:v>49</c:v>
                </c:pt>
                <c:pt idx="3">
                  <c:v>25</c:v>
                </c:pt>
              </c:numCache>
            </c:numRef>
          </c:val>
        </c:ser>
        <c:ser>
          <c:idx val="1"/>
          <c:order val="1"/>
          <c:tx>
            <c:strRef>
              <c:f>Sheet1!$C$1</c:f>
              <c:strCache>
                <c:ptCount val="1"/>
                <c:pt idx="0">
                  <c:v>NFHS 2005-06</c:v>
                </c:pt>
              </c:strCache>
            </c:strRef>
          </c:tx>
          <c:cat>
            <c:strRef>
              <c:f>Sheet1!$A$2:$A$5</c:f>
              <c:strCache>
                <c:ptCount val="4"/>
                <c:pt idx="0">
                  <c:v>Children</c:v>
                </c:pt>
                <c:pt idx="1">
                  <c:v>Ever-married Women</c:v>
                </c:pt>
                <c:pt idx="2">
                  <c:v>Pregnant Women</c:v>
                </c:pt>
                <c:pt idx="3">
                  <c:v>Ever-married men</c:v>
                </c:pt>
              </c:strCache>
            </c:strRef>
          </c:cat>
          <c:val>
            <c:numRef>
              <c:f>Sheet1!$C$2:$C$5</c:f>
              <c:numCache>
                <c:formatCode>General</c:formatCode>
                <c:ptCount val="4"/>
                <c:pt idx="0">
                  <c:v>78</c:v>
                </c:pt>
                <c:pt idx="1">
                  <c:v>56</c:v>
                </c:pt>
                <c:pt idx="2">
                  <c:v>58</c:v>
                </c:pt>
                <c:pt idx="3">
                  <c:v>0</c:v>
                </c:pt>
              </c:numCache>
            </c:numRef>
          </c:val>
        </c:ser>
        <c:axId val="87049728"/>
        <c:axId val="87051264"/>
      </c:barChart>
      <c:catAx>
        <c:axId val="87049728"/>
        <c:scaling>
          <c:orientation val="minMax"/>
        </c:scaling>
        <c:axPos val="b"/>
        <c:tickLblPos val="nextTo"/>
        <c:crossAx val="87051264"/>
        <c:crosses val="autoZero"/>
        <c:auto val="1"/>
        <c:lblAlgn val="ctr"/>
        <c:lblOffset val="100"/>
      </c:catAx>
      <c:valAx>
        <c:axId val="87051264"/>
        <c:scaling>
          <c:orientation val="minMax"/>
        </c:scaling>
        <c:axPos val="l"/>
        <c:majorGridlines/>
        <c:numFmt formatCode="General" sourceLinked="1"/>
        <c:tickLblPos val="nextTo"/>
        <c:crossAx val="87049728"/>
        <c:crosses val="autoZero"/>
        <c:crossBetween val="between"/>
      </c:valAx>
    </c:plotArea>
    <c:legend>
      <c:legendPos val="r"/>
      <c:layout/>
    </c:legend>
    <c:plotVisOnly val="1"/>
  </c:chart>
  <c:txPr>
    <a:bodyPr/>
    <a:lstStyle/>
    <a:p>
      <a:pPr>
        <a:defRPr sz="1200" baseline="0">
          <a:latin typeface="Times New Roman" pitchFamily="18"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NFHS 1998-99</c:v>
                </c:pt>
              </c:strCache>
            </c:strRef>
          </c:tx>
          <c:cat>
            <c:strRef>
              <c:f>Sheet1!$A$2:$A$5</c:f>
              <c:strCache>
                <c:ptCount val="4"/>
                <c:pt idx="0">
                  <c:v>Children</c:v>
                </c:pt>
                <c:pt idx="1">
                  <c:v>Ever-married Women</c:v>
                </c:pt>
                <c:pt idx="2">
                  <c:v>Pregnant Women</c:v>
                </c:pt>
                <c:pt idx="3">
                  <c:v>Ever-married men</c:v>
                </c:pt>
              </c:strCache>
            </c:strRef>
          </c:cat>
          <c:val>
            <c:numRef>
              <c:f>Sheet1!$B$2:$B$5</c:f>
              <c:numCache>
                <c:formatCode>General</c:formatCode>
                <c:ptCount val="4"/>
                <c:pt idx="0">
                  <c:v>74</c:v>
                </c:pt>
                <c:pt idx="1">
                  <c:v>52</c:v>
                </c:pt>
                <c:pt idx="2">
                  <c:v>49</c:v>
                </c:pt>
                <c:pt idx="3">
                  <c:v>25</c:v>
                </c:pt>
              </c:numCache>
            </c:numRef>
          </c:val>
        </c:ser>
        <c:ser>
          <c:idx val="1"/>
          <c:order val="1"/>
          <c:tx>
            <c:strRef>
              <c:f>Sheet1!$C$1</c:f>
              <c:strCache>
                <c:ptCount val="1"/>
                <c:pt idx="0">
                  <c:v>NFHS 2005-06</c:v>
                </c:pt>
              </c:strCache>
            </c:strRef>
          </c:tx>
          <c:cat>
            <c:strRef>
              <c:f>Sheet1!$A$2:$A$5</c:f>
              <c:strCache>
                <c:ptCount val="4"/>
                <c:pt idx="0">
                  <c:v>Children</c:v>
                </c:pt>
                <c:pt idx="1">
                  <c:v>Ever-married Women</c:v>
                </c:pt>
                <c:pt idx="2">
                  <c:v>Pregnant Women</c:v>
                </c:pt>
                <c:pt idx="3">
                  <c:v>Ever-married men</c:v>
                </c:pt>
              </c:strCache>
            </c:strRef>
          </c:cat>
          <c:val>
            <c:numRef>
              <c:f>Sheet1!$C$2:$C$5</c:f>
              <c:numCache>
                <c:formatCode>General</c:formatCode>
                <c:ptCount val="4"/>
                <c:pt idx="0">
                  <c:v>78</c:v>
                </c:pt>
                <c:pt idx="1">
                  <c:v>56</c:v>
                </c:pt>
                <c:pt idx="2">
                  <c:v>58</c:v>
                </c:pt>
                <c:pt idx="3">
                  <c:v>0</c:v>
                </c:pt>
              </c:numCache>
            </c:numRef>
          </c:val>
        </c:ser>
        <c:axId val="87082880"/>
        <c:axId val="87084416"/>
      </c:barChart>
      <c:catAx>
        <c:axId val="87082880"/>
        <c:scaling>
          <c:orientation val="minMax"/>
        </c:scaling>
        <c:axPos val="b"/>
        <c:tickLblPos val="nextTo"/>
        <c:crossAx val="87084416"/>
        <c:crosses val="autoZero"/>
        <c:auto val="1"/>
        <c:lblAlgn val="ctr"/>
        <c:lblOffset val="100"/>
      </c:catAx>
      <c:valAx>
        <c:axId val="87084416"/>
        <c:scaling>
          <c:orientation val="minMax"/>
        </c:scaling>
        <c:axPos val="l"/>
        <c:majorGridlines/>
        <c:numFmt formatCode="General" sourceLinked="1"/>
        <c:tickLblPos val="nextTo"/>
        <c:crossAx val="87082880"/>
        <c:crosses val="autoZero"/>
        <c:crossBetween val="between"/>
      </c:valAx>
    </c:plotArea>
    <c:legend>
      <c:legendPos val="r"/>
      <c:layout/>
    </c:legend>
    <c:plotVisOnly val="1"/>
  </c:chart>
  <c:txPr>
    <a:bodyPr/>
    <a:lstStyle/>
    <a:p>
      <a:pPr>
        <a:defRPr sz="1200" baseline="0">
          <a:latin typeface="Times New Roman" pitchFamily="18"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Sheet1!$B$1</c:f>
              <c:strCache>
                <c:ptCount val="1"/>
                <c:pt idx="0">
                  <c:v>0-14</c:v>
                </c:pt>
              </c:strCache>
            </c:strRef>
          </c:tx>
          <c:cat>
            <c:strRef>
              <c:f>Sheet1!$A$2:$A$3</c:f>
              <c:strCache>
                <c:ptCount val="2"/>
                <c:pt idx="0">
                  <c:v>Males</c:v>
                </c:pt>
                <c:pt idx="1">
                  <c:v>Females</c:v>
                </c:pt>
              </c:strCache>
            </c:strRef>
          </c:cat>
          <c:val>
            <c:numRef>
              <c:f>Sheet1!$B$2:$B$3</c:f>
              <c:numCache>
                <c:formatCode>General</c:formatCode>
                <c:ptCount val="2"/>
                <c:pt idx="0">
                  <c:v>1</c:v>
                </c:pt>
                <c:pt idx="1">
                  <c:v>0.75000000000000155</c:v>
                </c:pt>
              </c:numCache>
            </c:numRef>
          </c:val>
        </c:ser>
        <c:ser>
          <c:idx val="1"/>
          <c:order val="1"/>
          <c:tx>
            <c:strRef>
              <c:f>Sheet1!$C$1</c:f>
              <c:strCache>
                <c:ptCount val="1"/>
                <c:pt idx="0">
                  <c:v>15-59`</c:v>
                </c:pt>
              </c:strCache>
            </c:strRef>
          </c:tx>
          <c:cat>
            <c:strRef>
              <c:f>Sheet1!$A$2:$A$3</c:f>
              <c:strCache>
                <c:ptCount val="2"/>
                <c:pt idx="0">
                  <c:v>Males</c:v>
                </c:pt>
                <c:pt idx="1">
                  <c:v>Females</c:v>
                </c:pt>
              </c:strCache>
            </c:strRef>
          </c:cat>
          <c:val>
            <c:numRef>
              <c:f>Sheet1!$C$2:$C$3</c:f>
              <c:numCache>
                <c:formatCode>General</c:formatCode>
                <c:ptCount val="2"/>
                <c:pt idx="0">
                  <c:v>0.2</c:v>
                </c:pt>
                <c:pt idx="1">
                  <c:v>0.45</c:v>
                </c:pt>
              </c:numCache>
            </c:numRef>
          </c:val>
        </c:ser>
        <c:overlap val="100"/>
        <c:axId val="116725632"/>
        <c:axId val="116727168"/>
      </c:barChart>
      <c:catAx>
        <c:axId val="116725632"/>
        <c:scaling>
          <c:orientation val="minMax"/>
        </c:scaling>
        <c:axPos val="b"/>
        <c:tickLblPos val="nextTo"/>
        <c:crossAx val="116727168"/>
        <c:crosses val="autoZero"/>
        <c:auto val="1"/>
        <c:lblAlgn val="ctr"/>
        <c:lblOffset val="100"/>
      </c:catAx>
      <c:valAx>
        <c:axId val="116727168"/>
        <c:scaling>
          <c:orientation val="minMax"/>
        </c:scaling>
        <c:axPos val="l"/>
        <c:majorGridlines/>
        <c:numFmt formatCode="General" sourceLinked="1"/>
        <c:tickLblPos val="nextTo"/>
        <c:crossAx val="116725632"/>
        <c:crosses val="autoZero"/>
        <c:crossBetween val="between"/>
      </c:valAx>
    </c:plotArea>
    <c:legend>
      <c:legendPos val="r"/>
      <c:layout/>
    </c:legend>
    <c:plotVisOnly val="1"/>
  </c:chart>
  <c:txPr>
    <a:bodyPr/>
    <a:lstStyle/>
    <a:p>
      <a:pPr>
        <a:defRPr sz="1200" baseline="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Sheet1!$B$1</c:f>
              <c:strCache>
                <c:ptCount val="1"/>
                <c:pt idx="0">
                  <c:v>0-14</c:v>
                </c:pt>
              </c:strCache>
            </c:strRef>
          </c:tx>
          <c:cat>
            <c:strRef>
              <c:f>Sheet1!$A$2:$A$3</c:f>
              <c:strCache>
                <c:ptCount val="2"/>
                <c:pt idx="0">
                  <c:v>Males</c:v>
                </c:pt>
                <c:pt idx="1">
                  <c:v>Females</c:v>
                </c:pt>
              </c:strCache>
            </c:strRef>
          </c:cat>
          <c:val>
            <c:numRef>
              <c:f>Sheet1!$B$2:$B$3</c:f>
              <c:numCache>
                <c:formatCode>General</c:formatCode>
                <c:ptCount val="2"/>
                <c:pt idx="0">
                  <c:v>4.0999999999999996</c:v>
                </c:pt>
                <c:pt idx="1">
                  <c:v>4.5</c:v>
                </c:pt>
              </c:numCache>
            </c:numRef>
          </c:val>
        </c:ser>
        <c:ser>
          <c:idx val="1"/>
          <c:order val="1"/>
          <c:tx>
            <c:strRef>
              <c:f>Sheet1!$C$1</c:f>
              <c:strCache>
                <c:ptCount val="1"/>
                <c:pt idx="0">
                  <c:v>15-59`</c:v>
                </c:pt>
              </c:strCache>
            </c:strRef>
          </c:tx>
          <c:cat>
            <c:strRef>
              <c:f>Sheet1!$A$2:$A$3</c:f>
              <c:strCache>
                <c:ptCount val="2"/>
                <c:pt idx="0">
                  <c:v>Males</c:v>
                </c:pt>
                <c:pt idx="1">
                  <c:v>Females</c:v>
                </c:pt>
              </c:strCache>
            </c:strRef>
          </c:cat>
          <c:val>
            <c:numRef>
              <c:f>Sheet1!$C$2:$C$3</c:f>
              <c:numCache>
                <c:formatCode>General</c:formatCode>
                <c:ptCount val="2"/>
                <c:pt idx="0">
                  <c:v>0.9</c:v>
                </c:pt>
                <c:pt idx="1">
                  <c:v>1.6</c:v>
                </c:pt>
              </c:numCache>
            </c:numRef>
          </c:val>
        </c:ser>
        <c:overlap val="100"/>
        <c:axId val="116754304"/>
        <c:axId val="116755840"/>
      </c:barChart>
      <c:catAx>
        <c:axId val="116754304"/>
        <c:scaling>
          <c:orientation val="minMax"/>
        </c:scaling>
        <c:axPos val="b"/>
        <c:tickLblPos val="nextTo"/>
        <c:crossAx val="116755840"/>
        <c:crosses val="autoZero"/>
        <c:auto val="1"/>
        <c:lblAlgn val="ctr"/>
        <c:lblOffset val="100"/>
      </c:catAx>
      <c:valAx>
        <c:axId val="116755840"/>
        <c:scaling>
          <c:orientation val="minMax"/>
        </c:scaling>
        <c:axPos val="l"/>
        <c:majorGridlines/>
        <c:numFmt formatCode="General" sourceLinked="1"/>
        <c:tickLblPos val="nextTo"/>
        <c:crossAx val="116754304"/>
        <c:crosses val="autoZero"/>
        <c:crossBetween val="between"/>
      </c:valAx>
    </c:plotArea>
    <c:legend>
      <c:legendPos val="r"/>
      <c:layout/>
    </c:legend>
    <c:plotVisOnly val="1"/>
  </c:chart>
  <c:txPr>
    <a:bodyPr/>
    <a:lstStyle/>
    <a:p>
      <a:pPr>
        <a:defRPr sz="1200" baseline="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2143117526975465E-2"/>
          <c:y val="4.4057617797775381E-2"/>
          <c:w val="0.8296172353455834"/>
          <c:h val="0.7786176727909021"/>
        </c:manualLayout>
      </c:layout>
      <c:barChart>
        <c:barDir val="col"/>
        <c:grouping val="clustered"/>
        <c:ser>
          <c:idx val="0"/>
          <c:order val="0"/>
          <c:tx>
            <c:strRef>
              <c:f>Sheet1!$B$1</c:f>
              <c:strCache>
                <c:ptCount val="1"/>
                <c:pt idx="0">
                  <c:v>Number Per 10, 000 Population</c:v>
                </c:pt>
              </c:strCache>
            </c:strRef>
          </c:tx>
          <c:cat>
            <c:strRef>
              <c:f>Sheet1!$A$2:$A$5</c:f>
              <c:strCache>
                <c:ptCount val="4"/>
                <c:pt idx="0">
                  <c:v>Canada</c:v>
                </c:pt>
                <c:pt idx="1">
                  <c:v>India</c:v>
                </c:pt>
                <c:pt idx="2">
                  <c:v>United Kingdom</c:v>
                </c:pt>
                <c:pt idx="3">
                  <c:v>U.S.A.</c:v>
                </c:pt>
              </c:strCache>
            </c:strRef>
          </c:cat>
          <c:val>
            <c:numRef>
              <c:f>Sheet1!$B$2:$B$5</c:f>
              <c:numCache>
                <c:formatCode>General</c:formatCode>
                <c:ptCount val="4"/>
                <c:pt idx="0">
                  <c:v>101</c:v>
                </c:pt>
                <c:pt idx="1">
                  <c:v>13</c:v>
                </c:pt>
                <c:pt idx="2">
                  <c:v>103</c:v>
                </c:pt>
                <c:pt idx="3">
                  <c:v>98</c:v>
                </c:pt>
              </c:numCache>
            </c:numRef>
          </c:val>
        </c:ser>
        <c:axId val="116759552"/>
        <c:axId val="116777728"/>
      </c:barChart>
      <c:catAx>
        <c:axId val="116759552"/>
        <c:scaling>
          <c:orientation val="minMax"/>
        </c:scaling>
        <c:axPos val="b"/>
        <c:tickLblPos val="nextTo"/>
        <c:crossAx val="116777728"/>
        <c:crosses val="autoZero"/>
        <c:auto val="1"/>
        <c:lblAlgn val="ctr"/>
        <c:lblOffset val="100"/>
      </c:catAx>
      <c:valAx>
        <c:axId val="116777728"/>
        <c:scaling>
          <c:orientation val="minMax"/>
        </c:scaling>
        <c:axPos val="l"/>
        <c:majorGridlines/>
        <c:numFmt formatCode="General" sourceLinked="1"/>
        <c:tickLblPos val="nextTo"/>
        <c:crossAx val="116759552"/>
        <c:crosses val="autoZero"/>
        <c:crossBetween val="between"/>
      </c:valAx>
    </c:plotArea>
    <c:legend>
      <c:legendPos val="r"/>
      <c:layout>
        <c:manualLayout>
          <c:xMode val="edge"/>
          <c:yMode val="edge"/>
          <c:x val="0.47797581934399935"/>
          <c:y val="0.92277734386191756"/>
          <c:w val="0.48775717268552254"/>
          <c:h val="7.6199694307314589E-2"/>
        </c:manualLayout>
      </c:layout>
    </c:legend>
    <c:plotVisOnly val="1"/>
  </c:chart>
  <c:txPr>
    <a:bodyPr/>
    <a:lstStyle/>
    <a:p>
      <a:pPr>
        <a:defRPr sz="1200" baseline="0">
          <a:latin typeface="Times New Roman" pitchFamily="18" charset="0"/>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Per 1,000 People</c:v>
                </c:pt>
              </c:strCache>
            </c:strRef>
          </c:tx>
          <c:cat>
            <c:strRef>
              <c:f>Sheet1!$A$2:$A$7</c:f>
              <c:strCache>
                <c:ptCount val="6"/>
                <c:pt idx="0">
                  <c:v>India</c:v>
                </c:pt>
                <c:pt idx="1">
                  <c:v>U.S.</c:v>
                </c:pt>
                <c:pt idx="2">
                  <c:v>U.K.</c:v>
                </c:pt>
                <c:pt idx="3">
                  <c:v>Canada</c:v>
                </c:pt>
                <c:pt idx="4">
                  <c:v>France</c:v>
                </c:pt>
                <c:pt idx="5">
                  <c:v>Germany</c:v>
                </c:pt>
              </c:strCache>
            </c:strRef>
          </c:cat>
          <c:val>
            <c:numRef>
              <c:f>Sheet1!$B$2:$B$7</c:f>
              <c:numCache>
                <c:formatCode>General</c:formatCode>
                <c:ptCount val="6"/>
                <c:pt idx="0">
                  <c:v>0.60000000000000064</c:v>
                </c:pt>
                <c:pt idx="1">
                  <c:v>2.2999999999999998</c:v>
                </c:pt>
                <c:pt idx="2">
                  <c:v>2.2000000000000002</c:v>
                </c:pt>
                <c:pt idx="3">
                  <c:v>2.1</c:v>
                </c:pt>
                <c:pt idx="4">
                  <c:v>3.3699999999999997</c:v>
                </c:pt>
                <c:pt idx="5">
                  <c:v>3.4</c:v>
                </c:pt>
              </c:numCache>
            </c:numRef>
          </c:val>
        </c:ser>
        <c:axId val="117009408"/>
        <c:axId val="117011200"/>
      </c:barChart>
      <c:catAx>
        <c:axId val="117009408"/>
        <c:scaling>
          <c:orientation val="minMax"/>
        </c:scaling>
        <c:axPos val="b"/>
        <c:tickLblPos val="nextTo"/>
        <c:crossAx val="117011200"/>
        <c:crosses val="autoZero"/>
        <c:auto val="1"/>
        <c:lblAlgn val="ctr"/>
        <c:lblOffset val="100"/>
      </c:catAx>
      <c:valAx>
        <c:axId val="117011200"/>
        <c:scaling>
          <c:orientation val="minMax"/>
        </c:scaling>
        <c:axPos val="l"/>
        <c:majorGridlines/>
        <c:numFmt formatCode="General" sourceLinked="1"/>
        <c:tickLblPos val="nextTo"/>
        <c:crossAx val="117009408"/>
        <c:crosses val="autoZero"/>
        <c:crossBetween val="between"/>
      </c:valAx>
    </c:plotArea>
    <c:legend>
      <c:legendPos val="r"/>
      <c:layout/>
    </c:legend>
    <c:plotVisOnly val="1"/>
  </c:chart>
  <c:txPr>
    <a:bodyPr/>
    <a:lstStyle/>
    <a:p>
      <a:pPr>
        <a:defRPr sz="1200" baseline="0">
          <a:latin typeface="Times New Roman" pitchFamily="18" charset="0"/>
        </a:defRPr>
      </a:pPr>
      <a:endParaRPr lang="en-US"/>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696DD4-CB22-46D0-A378-BFE7E3D752C3}" type="datetimeFigureOut">
              <a:rPr lang="en-US" smtClean="0"/>
              <a:pPr/>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2F9D1-A08C-429E-BC60-3C5B0C9B860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96DD4-CB22-46D0-A378-BFE7E3D752C3}" type="datetimeFigureOut">
              <a:rPr lang="en-US" smtClean="0"/>
              <a:pPr/>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2F9D1-A08C-429E-BC60-3C5B0C9B86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96DD4-CB22-46D0-A378-BFE7E3D752C3}" type="datetimeFigureOut">
              <a:rPr lang="en-US" smtClean="0"/>
              <a:pPr/>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2F9D1-A08C-429E-BC60-3C5B0C9B86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96DD4-CB22-46D0-A378-BFE7E3D752C3}" type="datetimeFigureOut">
              <a:rPr lang="en-US" smtClean="0"/>
              <a:pPr/>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2F9D1-A08C-429E-BC60-3C5B0C9B86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696DD4-CB22-46D0-A378-BFE7E3D752C3}" type="datetimeFigureOut">
              <a:rPr lang="en-US" smtClean="0"/>
              <a:pPr/>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2F9D1-A08C-429E-BC60-3C5B0C9B860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696DD4-CB22-46D0-A378-BFE7E3D752C3}" type="datetimeFigureOut">
              <a:rPr lang="en-US" smtClean="0"/>
              <a:pPr/>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2F9D1-A08C-429E-BC60-3C5B0C9B86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696DD4-CB22-46D0-A378-BFE7E3D752C3}" type="datetimeFigureOut">
              <a:rPr lang="en-US" smtClean="0"/>
              <a:pPr/>
              <a:t>9/10/2014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E2F9D1-A08C-429E-BC60-3C5B0C9B86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696DD4-CB22-46D0-A378-BFE7E3D752C3}" type="datetimeFigureOut">
              <a:rPr lang="en-US" smtClean="0"/>
              <a:pPr/>
              <a:t>9/10/2014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E2F9D1-A08C-429E-BC60-3C5B0C9B86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696DD4-CB22-46D0-A378-BFE7E3D752C3}" type="datetimeFigureOut">
              <a:rPr lang="en-US" smtClean="0"/>
              <a:pPr/>
              <a:t>9/10/2014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E2F9D1-A08C-429E-BC60-3C5B0C9B86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96DD4-CB22-46D0-A378-BFE7E3D752C3}" type="datetimeFigureOut">
              <a:rPr lang="en-US" smtClean="0"/>
              <a:pPr/>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2F9D1-A08C-429E-BC60-3C5B0C9B86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96DD4-CB22-46D0-A378-BFE7E3D752C3}" type="datetimeFigureOut">
              <a:rPr lang="en-US" smtClean="0"/>
              <a:pPr/>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2F9D1-A08C-429E-BC60-3C5B0C9B860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96DD4-CB22-46D0-A378-BFE7E3D752C3}" type="datetimeFigureOut">
              <a:rPr lang="en-US" smtClean="0"/>
              <a:pPr/>
              <a:t>9/10/2014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2F9D1-A08C-429E-BC60-3C5B0C9B86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NULL"/><Relationship Id="rId5" Type="http://schemas.openxmlformats.org/officeDocument/2006/relationships/image" Target="../media/image7.png"/><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7.xml"/><Relationship Id="rId4" Type="http://schemas.openxmlformats.org/officeDocument/2006/relationships/image" Target="NUL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371600"/>
            <a:ext cx="8077200" cy="369332"/>
          </a:xfrm>
          <a:prstGeom prst="rect">
            <a:avLst/>
          </a:prstGeom>
          <a:noFill/>
        </p:spPr>
        <p:txBody>
          <a:bodyPr wrap="square" rtlCol="0">
            <a:spAutoFit/>
          </a:bodyPr>
          <a:lstStyle/>
          <a:p>
            <a:r>
              <a:rPr lang="en-US" dirty="0"/>
              <a:t> </a:t>
            </a:r>
          </a:p>
        </p:txBody>
      </p:sp>
      <p:sp>
        <p:nvSpPr>
          <p:cNvPr id="4" name="TextBox 3"/>
          <p:cNvSpPr txBox="1"/>
          <p:nvPr/>
        </p:nvSpPr>
        <p:spPr>
          <a:xfrm>
            <a:off x="838200" y="152401"/>
            <a:ext cx="7620000" cy="2369880"/>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Declining </a:t>
            </a:r>
            <a:r>
              <a:rPr lang="en-US" sz="2400" b="1" dirty="0" smtClean="0">
                <a:latin typeface="Times New Roman" pitchFamily="18" charset="0"/>
                <a:cs typeface="Times New Roman" pitchFamily="18" charset="0"/>
              </a:rPr>
              <a:t>Mortality and Rising Morbidity in India: </a:t>
            </a:r>
            <a:endParaRPr lang="en-US" sz="2000"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A Micro Perspective from Two Communities on Delhi’s Periphery’</a:t>
            </a:r>
            <a:endParaRPr lang="en-US" dirty="0" smtClean="0">
              <a:latin typeface="Times New Roman" pitchFamily="18" charset="0"/>
              <a:cs typeface="Times New Roman" pitchFamily="18" charset="0"/>
            </a:endParaRPr>
          </a:p>
          <a:p>
            <a:pPr algn="ctr"/>
            <a:endParaRPr lang="en-US" sz="1600" dirty="0" smtClean="0">
              <a:latin typeface="Times New Roman" pitchFamily="18" charset="0"/>
              <a:cs typeface="Times New Roman" pitchFamily="18" charset="0"/>
            </a:endParaRPr>
          </a:p>
          <a:p>
            <a:pPr algn="ctr"/>
            <a:r>
              <a:rPr lang="en-US" sz="160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Paper </a:t>
            </a:r>
            <a:r>
              <a:rPr lang="en-US" sz="1600" b="1" dirty="0">
                <a:latin typeface="Times New Roman" pitchFamily="18" charset="0"/>
                <a:cs typeface="Times New Roman" pitchFamily="18" charset="0"/>
              </a:rPr>
              <a:t>by Dr. </a:t>
            </a:r>
            <a:r>
              <a:rPr lang="en-US" sz="1600" b="1" dirty="0" err="1">
                <a:latin typeface="Times New Roman" pitchFamily="18" charset="0"/>
                <a:cs typeface="Times New Roman" pitchFamily="18" charset="0"/>
              </a:rPr>
              <a:t>Devesh</a:t>
            </a:r>
            <a:r>
              <a:rPr lang="en-US" sz="1600" b="1" dirty="0">
                <a:latin typeface="Times New Roman" pitchFamily="18" charset="0"/>
                <a:cs typeface="Times New Roman" pitchFamily="18" charset="0"/>
              </a:rPr>
              <a:t> Vijay</a:t>
            </a:r>
            <a:endParaRPr lang="en-US" sz="1600" dirty="0">
              <a:latin typeface="Times New Roman" pitchFamily="18" charset="0"/>
              <a:cs typeface="Times New Roman" pitchFamily="18" charset="0"/>
            </a:endParaRPr>
          </a:p>
          <a:p>
            <a:pPr algn="ctr"/>
            <a:endParaRPr lang="en-US" sz="1400"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For </a:t>
            </a:r>
            <a:r>
              <a:rPr lang="en-US" b="1" dirty="0" smtClean="0">
                <a:latin typeface="Times New Roman" pitchFamily="18" charset="0"/>
                <a:cs typeface="Times New Roman" pitchFamily="18" charset="0"/>
              </a:rPr>
              <a:t> Workshop on </a:t>
            </a:r>
          </a:p>
          <a:p>
            <a:pPr algn="ctr"/>
            <a:r>
              <a:rPr lang="en-US" sz="2400" b="1" dirty="0" smtClean="0">
                <a:latin typeface="Times New Roman" pitchFamily="18" charset="0"/>
                <a:cs typeface="Times New Roman" pitchFamily="18" charset="0"/>
              </a:rPr>
              <a:t>National Health Mission: Achievements and Challenges </a:t>
            </a:r>
            <a:endParaRPr lang="en-US" sz="2400"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 Institute of Economic Growth, 8</a:t>
            </a:r>
            <a:r>
              <a:rPr lang="en-US" b="1" baseline="30000" dirty="0" smtClean="0">
                <a:latin typeface="Times New Roman" pitchFamily="18" charset="0"/>
                <a:cs typeface="Times New Roman" pitchFamily="18" charset="0"/>
              </a:rPr>
              <a:t>th</a:t>
            </a:r>
            <a:r>
              <a:rPr lang="en-US" b="1" dirty="0" smtClean="0">
                <a:latin typeface="Times New Roman" pitchFamily="18" charset="0"/>
                <a:cs typeface="Times New Roman" pitchFamily="18" charset="0"/>
              </a:rPr>
              <a:t> to 12</a:t>
            </a:r>
            <a:r>
              <a:rPr lang="en-US" b="1" baseline="30000" dirty="0" smtClean="0">
                <a:latin typeface="Times New Roman" pitchFamily="18" charset="0"/>
                <a:cs typeface="Times New Roman" pitchFamily="18" charset="0"/>
              </a:rPr>
              <a:t>th</a:t>
            </a:r>
            <a:r>
              <a:rPr lang="en-US" b="1" dirty="0" smtClean="0">
                <a:latin typeface="Times New Roman" pitchFamily="18" charset="0"/>
                <a:cs typeface="Times New Roman" pitchFamily="18" charset="0"/>
              </a:rPr>
              <a:t> September 2014</a:t>
            </a:r>
            <a:endParaRPr lang="en-US" sz="1600" dirty="0">
              <a:latin typeface="Times New Roman" pitchFamily="18" charset="0"/>
              <a:cs typeface="Times New Roman" pitchFamily="18" charset="0"/>
            </a:endParaRPr>
          </a:p>
        </p:txBody>
      </p:sp>
      <p:pic>
        <p:nvPicPr>
          <p:cNvPr id="6" name="Picture 5" descr="C:\Users\SANDEEPVERMA\Desktop\devesh presentation ieg july 2013\employ ieg 13\pics dhan july 13\DSC02926.JPG"/>
          <p:cNvPicPr/>
          <p:nvPr/>
        </p:nvPicPr>
        <p:blipFill>
          <a:blip r:embed="rId2" cstate="print"/>
          <a:srcRect/>
          <a:stretch>
            <a:fillRect/>
          </a:stretch>
        </p:blipFill>
        <p:spPr bwMode="auto">
          <a:xfrm>
            <a:off x="762000" y="2895600"/>
            <a:ext cx="3581400" cy="2667000"/>
          </a:xfrm>
          <a:prstGeom prst="rect">
            <a:avLst/>
          </a:prstGeom>
          <a:noFill/>
          <a:ln w="9525">
            <a:noFill/>
            <a:miter lim="800000"/>
            <a:headEnd/>
            <a:tailEnd/>
          </a:ln>
        </p:spPr>
      </p:pic>
      <p:sp>
        <p:nvSpPr>
          <p:cNvPr id="7" name="TextBox 6"/>
          <p:cNvSpPr txBox="1"/>
          <p:nvPr/>
        </p:nvSpPr>
        <p:spPr>
          <a:xfrm>
            <a:off x="152400" y="2209800"/>
            <a:ext cx="8991600" cy="623248"/>
          </a:xfrm>
          <a:prstGeom prst="rect">
            <a:avLst/>
          </a:prstGeom>
          <a:noFill/>
        </p:spPr>
        <p:txBody>
          <a:bodyPr wrap="square" rtlCol="0">
            <a:spAutoFit/>
          </a:bodyPr>
          <a:lstStyle/>
          <a:p>
            <a:pPr algn="just">
              <a:lnSpc>
                <a:spcPct val="150000"/>
              </a:lnSpc>
            </a:pPr>
            <a:endParaRPr lang="en-US" sz="1600" dirty="0" smtClean="0">
              <a:latin typeface="Times New Roman" pitchFamily="18" charset="0"/>
              <a:cs typeface="Times New Roman" pitchFamily="18" charset="0"/>
            </a:endParaRPr>
          </a:p>
          <a:p>
            <a:endParaRPr lang="en-US" sz="1050" dirty="0"/>
          </a:p>
        </p:txBody>
      </p:sp>
      <p:pic>
        <p:nvPicPr>
          <p:cNvPr id="9" name="Picture 8" descr="C:\Users\SANDEEPVERMA\Desktop\devesh presentation ieg july 2013\dalits\aradhak nagar\election 08\DSC00636.JPG"/>
          <p:cNvPicPr/>
          <p:nvPr/>
        </p:nvPicPr>
        <p:blipFill>
          <a:blip r:embed="rId3" cstate="print"/>
          <a:srcRect/>
          <a:stretch>
            <a:fillRect/>
          </a:stretch>
        </p:blipFill>
        <p:spPr bwMode="auto">
          <a:xfrm>
            <a:off x="5029200" y="2819400"/>
            <a:ext cx="3505200" cy="2667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1219200"/>
            <a:ext cx="8458200" cy="373948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rise of morbidity and malnourishment indicated by growing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anaemia</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India despite falling poverty, growing per capita income and rising welfare schemes over the past decades, poses a analytical puzzle and a challenge to social scientists and planners.</a:t>
            </a: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endPar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Before venturing into an explanation of this apparent paradox, I shall now present some primary data from my field work gathered first in 1988 and again 2013.</a:t>
            </a:r>
          </a:p>
          <a:p>
            <a:pPr marL="0" marR="0" lvl="0" indent="0" algn="l" defTabSz="914400" rtl="0" eaLnBrk="0" fontAlgn="base" latinLnBrk="0" hangingPunct="0">
              <a:lnSpc>
                <a:spcPct val="150000"/>
              </a:lnSpc>
              <a:spcBef>
                <a:spcPct val="0"/>
              </a:spcBef>
              <a:spcAft>
                <a:spcPct val="0"/>
              </a:spcAft>
              <a:buClrTx/>
              <a:buSzTx/>
              <a:buFontTx/>
              <a:buChar char="•"/>
              <a:tabLst/>
            </a:pPr>
            <a:endPar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 have tried to focus particularly on adult morbidity here since medical advancement have made a large difference to IMR earlier already.</a:t>
            </a:r>
            <a:r>
              <a:rPr kumimoji="0" lang="en-US"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0"/>
            <a:ext cx="9144000" cy="17081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libri" pitchFamily="34" charset="0"/>
                <a:cs typeface="Mangal" pitchFamily="18" charset="0"/>
              </a:rPr>
              <a:t>It is also important here to note that the period in which morbidity levels rose in Dhantala and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Mangal" pitchFamily="18" charset="0"/>
              </a:rPr>
              <a:t>Aaradhaknagar</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Mangal" pitchFamily="18" charset="0"/>
              </a:rPr>
              <a:t> also saw conspicuous rise in living standards of almost all the castes and occupational groups and also improvement in local infrastructure even though congestion grew starkly in Aradhaknagar.</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libri" pitchFamily="34" charset="0"/>
                <a:cs typeface="Mangal" pitchFamily="18" charset="0"/>
              </a:rPr>
              <a:t>A significant indicator of changes in living standards of families is obviously the nature of their housing. In 1988 both Aradhaknagar and Dhantala had very few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Mangal" pitchFamily="18" charset="0"/>
              </a:rPr>
              <a:t>pucca</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Mangal" pitchFamily="18" charset="0"/>
              </a:rPr>
              <a:t> houses, the reverse in time today.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6626" name="Object 3"/>
          <p:cNvGraphicFramePr>
            <a:graphicFrameLocks noChangeAspect="1"/>
          </p:cNvGraphicFramePr>
          <p:nvPr/>
        </p:nvGraphicFramePr>
        <p:xfrm>
          <a:off x="533400" y="1981200"/>
          <a:ext cx="2608263" cy="1893888"/>
        </p:xfrm>
        <a:graphic>
          <a:graphicData uri="http://schemas.openxmlformats.org/presentationml/2006/ole">
            <p:oleObj spid="_x0000_s84994" name="Bitmap Image" r:id="rId3" imgW="1390844" imgH="1009791" progId="PBrush">
              <p:embed/>
            </p:oleObj>
          </a:graphicData>
        </a:graphic>
      </p:graphicFrame>
      <p:graphicFrame>
        <p:nvGraphicFramePr>
          <p:cNvPr id="26627" name="Object 5"/>
          <p:cNvGraphicFramePr>
            <a:graphicFrameLocks noChangeAspect="1"/>
          </p:cNvGraphicFramePr>
          <p:nvPr/>
        </p:nvGraphicFramePr>
        <p:xfrm>
          <a:off x="533400" y="4419600"/>
          <a:ext cx="2743200" cy="1779588"/>
        </p:xfrm>
        <a:graphic>
          <a:graphicData uri="http://schemas.openxmlformats.org/presentationml/2006/ole">
            <p:oleObj spid="_x0000_s84995" name="Bitmap Image" r:id="rId4" imgW="1600000" imgH="1038370" progId="">
              <p:embed/>
            </p:oleObj>
          </a:graphicData>
        </a:graphic>
      </p:graphicFrame>
      <p:pic>
        <p:nvPicPr>
          <p:cNvPr id="5" name="Picture 3"/>
          <p:cNvPicPr>
            <a:picLocks noChangeAspect="1" noChangeArrowheads="1"/>
          </p:cNvPicPr>
          <p:nvPr/>
        </p:nvPicPr>
        <p:blipFill>
          <a:blip r:embed="rId5"/>
          <a:srcRect/>
          <a:stretch>
            <a:fillRect/>
          </a:stretch>
        </p:blipFill>
        <p:spPr bwMode="auto">
          <a:xfrm>
            <a:off x="5715000" y="1981200"/>
            <a:ext cx="2752725" cy="1852301"/>
          </a:xfrm>
          <a:prstGeom prst="rect">
            <a:avLst/>
          </a:prstGeom>
          <a:noFill/>
          <a:ln w="9525">
            <a:noFill/>
            <a:miter lim="800000"/>
            <a:headEnd/>
            <a:tailEnd/>
          </a:ln>
        </p:spPr>
      </p:pic>
      <p:pic>
        <p:nvPicPr>
          <p:cNvPr id="6" name="Picture 7"/>
          <p:cNvPicPr>
            <a:picLocks noChangeAspect="1" noChangeArrowheads="1"/>
          </p:cNvPicPr>
          <p:nvPr/>
        </p:nvPicPr>
        <p:blipFill>
          <a:blip r:embed="rId6"/>
          <a:srcRect/>
          <a:stretch>
            <a:fillRect/>
          </a:stretch>
        </p:blipFill>
        <p:spPr bwMode="auto">
          <a:xfrm>
            <a:off x="6324600" y="4038600"/>
            <a:ext cx="1925638" cy="210026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04800" y="1524000"/>
          <a:ext cx="6096001" cy="869730"/>
        </p:xfrm>
        <a:graphic>
          <a:graphicData uri="http://schemas.openxmlformats.org/drawingml/2006/table">
            <a:tbl>
              <a:tblPr/>
              <a:tblGrid>
                <a:gridCol w="626432"/>
                <a:gridCol w="803398"/>
                <a:gridCol w="778377"/>
                <a:gridCol w="753812"/>
                <a:gridCol w="887560"/>
                <a:gridCol w="829329"/>
                <a:gridCol w="773373"/>
                <a:gridCol w="643720"/>
              </a:tblGrid>
              <a:tr h="533400">
                <a:tc>
                  <a:txBody>
                    <a:bodyPr/>
                    <a:lstStyle/>
                    <a:p>
                      <a:pPr marL="0" marR="0">
                        <a:spcBef>
                          <a:spcPts val="0"/>
                        </a:spcBef>
                        <a:spcAft>
                          <a:spcPts val="800"/>
                        </a:spcAft>
                      </a:pPr>
                      <a:r>
                        <a:rPr lang="en-US" sz="1000" dirty="0">
                          <a:latin typeface="Times New Roman"/>
                          <a:ea typeface="Times New Roman"/>
                          <a:cs typeface="Mangal"/>
                        </a:rPr>
                        <a:t>Bullock/ Motor Carts</a:t>
                      </a:r>
                      <a:endParaRPr lang="en-US" sz="900" dirty="0">
                        <a:latin typeface="Times New Roman"/>
                        <a:ea typeface="Times New Roman"/>
                        <a:cs typeface="Mangal"/>
                      </a:endParaRPr>
                    </a:p>
                  </a:txBody>
                  <a:tcPr marL="49132" marR="49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800"/>
                        </a:spcAft>
                      </a:pPr>
                      <a:r>
                        <a:rPr lang="en-US" sz="1000">
                          <a:latin typeface="Times New Roman"/>
                          <a:ea typeface="Times New Roman"/>
                          <a:cs typeface="Mangal"/>
                        </a:rPr>
                        <a:t>Television Sets</a:t>
                      </a:r>
                      <a:endParaRPr lang="en-US" sz="900">
                        <a:latin typeface="Times New Roman"/>
                        <a:ea typeface="Times New Roman"/>
                        <a:cs typeface="Mangal"/>
                      </a:endParaRPr>
                    </a:p>
                  </a:txBody>
                  <a:tcPr marL="49132" marR="49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800"/>
                        </a:spcAft>
                      </a:pPr>
                      <a:r>
                        <a:rPr lang="en-US" sz="1000">
                          <a:latin typeface="Times New Roman"/>
                          <a:ea typeface="Times New Roman"/>
                          <a:cs typeface="Mangal"/>
                        </a:rPr>
                        <a:t>Two Wheelers</a:t>
                      </a:r>
                      <a:endParaRPr lang="en-US" sz="900">
                        <a:latin typeface="Times New Roman"/>
                        <a:ea typeface="Times New Roman"/>
                        <a:cs typeface="Mangal"/>
                      </a:endParaRPr>
                    </a:p>
                  </a:txBody>
                  <a:tcPr marL="49132" marR="49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800"/>
                        </a:spcAft>
                      </a:pPr>
                      <a:r>
                        <a:rPr lang="en-US" sz="1000">
                          <a:latin typeface="Times New Roman"/>
                          <a:ea typeface="Times New Roman"/>
                          <a:cs typeface="Mangal"/>
                        </a:rPr>
                        <a:t>Tractors</a:t>
                      </a:r>
                      <a:endParaRPr lang="en-US" sz="900">
                        <a:latin typeface="Times New Roman"/>
                        <a:ea typeface="Times New Roman"/>
                        <a:cs typeface="Mangal"/>
                      </a:endParaRPr>
                    </a:p>
                  </a:txBody>
                  <a:tcPr marL="49132" marR="49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800"/>
                        </a:spcAft>
                      </a:pPr>
                      <a:r>
                        <a:rPr lang="en-US" sz="1000" dirty="0">
                          <a:latin typeface="Times New Roman"/>
                          <a:ea typeface="Times New Roman"/>
                          <a:cs typeface="Mangal"/>
                        </a:rPr>
                        <a:t>Refrigerators</a:t>
                      </a:r>
                      <a:endParaRPr lang="en-US" sz="900" dirty="0">
                        <a:latin typeface="Times New Roman"/>
                        <a:ea typeface="Times New Roman"/>
                        <a:cs typeface="Mangal"/>
                      </a:endParaRPr>
                    </a:p>
                  </a:txBody>
                  <a:tcPr marL="49132" marR="49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800"/>
                        </a:spcAft>
                      </a:pPr>
                      <a:r>
                        <a:rPr lang="en-US" sz="1000" dirty="0">
                          <a:latin typeface="Times New Roman"/>
                          <a:ea typeface="Times New Roman"/>
                          <a:cs typeface="Mangal"/>
                        </a:rPr>
                        <a:t>Video Cassette Player</a:t>
                      </a:r>
                      <a:endParaRPr lang="en-US" sz="900" dirty="0">
                        <a:latin typeface="Times New Roman"/>
                        <a:ea typeface="Times New Roman"/>
                        <a:cs typeface="Mangal"/>
                      </a:endParaRPr>
                    </a:p>
                  </a:txBody>
                  <a:tcPr marL="49132" marR="49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800"/>
                        </a:spcAft>
                      </a:pPr>
                      <a:r>
                        <a:rPr lang="en-US" sz="1000">
                          <a:latin typeface="Times New Roman"/>
                          <a:ea typeface="Times New Roman"/>
                          <a:cs typeface="Mangal"/>
                        </a:rPr>
                        <a:t>Tube Wells</a:t>
                      </a:r>
                      <a:endParaRPr lang="en-US" sz="900">
                        <a:latin typeface="Times New Roman"/>
                        <a:ea typeface="Times New Roman"/>
                        <a:cs typeface="Mangal"/>
                      </a:endParaRPr>
                    </a:p>
                  </a:txBody>
                  <a:tcPr marL="49132" marR="49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800"/>
                        </a:spcAft>
                      </a:pPr>
                      <a:r>
                        <a:rPr lang="en-US" sz="1000">
                          <a:latin typeface="Times New Roman"/>
                          <a:ea typeface="Times New Roman"/>
                          <a:cs typeface="Mangal"/>
                        </a:rPr>
                        <a:t>Cars</a:t>
                      </a:r>
                      <a:endParaRPr lang="en-US" sz="900">
                        <a:latin typeface="Times New Roman"/>
                        <a:ea typeface="Times New Roman"/>
                        <a:cs typeface="Mangal"/>
                      </a:endParaRPr>
                    </a:p>
                  </a:txBody>
                  <a:tcPr marL="49132" marR="49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330">
                <a:tc>
                  <a:txBody>
                    <a:bodyPr/>
                    <a:lstStyle/>
                    <a:p>
                      <a:pPr marL="0" marR="0">
                        <a:spcBef>
                          <a:spcPts val="0"/>
                        </a:spcBef>
                        <a:spcAft>
                          <a:spcPts val="0"/>
                        </a:spcAft>
                      </a:pPr>
                      <a:r>
                        <a:rPr lang="en-US" sz="1100">
                          <a:latin typeface="Times New Roman"/>
                          <a:ea typeface="Times New Roman"/>
                          <a:cs typeface="Mangal"/>
                        </a:rPr>
                        <a:t>&gt;200</a:t>
                      </a:r>
                      <a:endParaRPr lang="en-US" sz="900">
                        <a:latin typeface="Times New Roman"/>
                        <a:ea typeface="Times New Roman"/>
                        <a:cs typeface="Mangal"/>
                      </a:endParaRPr>
                    </a:p>
                  </a:txBody>
                  <a:tcPr marL="49132" marR="49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800"/>
                        </a:spcBef>
                        <a:spcAft>
                          <a:spcPts val="0"/>
                        </a:spcAft>
                      </a:pPr>
                      <a:r>
                        <a:rPr lang="en-US" sz="1100">
                          <a:latin typeface="Times New Roman"/>
                          <a:ea typeface="Times New Roman"/>
                          <a:cs typeface="Mangal"/>
                        </a:rPr>
                        <a:t>10</a:t>
                      </a:r>
                      <a:endParaRPr lang="en-US" sz="900">
                        <a:latin typeface="Times New Roman"/>
                        <a:ea typeface="Times New Roman"/>
                        <a:cs typeface="Mangal"/>
                      </a:endParaRPr>
                    </a:p>
                  </a:txBody>
                  <a:tcPr marL="49132" marR="49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800"/>
                        </a:spcBef>
                        <a:spcAft>
                          <a:spcPts val="0"/>
                        </a:spcAft>
                      </a:pPr>
                      <a:r>
                        <a:rPr lang="en-US" sz="1100">
                          <a:latin typeface="Times New Roman"/>
                          <a:ea typeface="Times New Roman"/>
                          <a:cs typeface="Mangal"/>
                        </a:rPr>
                        <a:t>15</a:t>
                      </a:r>
                      <a:endParaRPr lang="en-US" sz="900">
                        <a:latin typeface="Times New Roman"/>
                        <a:ea typeface="Times New Roman"/>
                        <a:cs typeface="Mangal"/>
                      </a:endParaRPr>
                    </a:p>
                  </a:txBody>
                  <a:tcPr marL="49132" marR="49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800"/>
                        </a:spcBef>
                        <a:spcAft>
                          <a:spcPts val="0"/>
                        </a:spcAft>
                      </a:pPr>
                      <a:r>
                        <a:rPr lang="en-US" sz="1100" dirty="0">
                          <a:latin typeface="Times New Roman"/>
                          <a:ea typeface="Times New Roman"/>
                          <a:cs typeface="Mangal"/>
                        </a:rPr>
                        <a:t>20</a:t>
                      </a:r>
                      <a:endParaRPr lang="en-US" sz="900" dirty="0">
                        <a:latin typeface="Times New Roman"/>
                        <a:ea typeface="Times New Roman"/>
                        <a:cs typeface="Mangal"/>
                      </a:endParaRPr>
                    </a:p>
                  </a:txBody>
                  <a:tcPr marL="49132" marR="49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800"/>
                        </a:spcBef>
                        <a:spcAft>
                          <a:spcPts val="0"/>
                        </a:spcAft>
                      </a:pPr>
                      <a:r>
                        <a:rPr lang="en-US" sz="1100">
                          <a:latin typeface="Times New Roman"/>
                          <a:ea typeface="Times New Roman"/>
                          <a:cs typeface="Mangal"/>
                        </a:rPr>
                        <a:t>1</a:t>
                      </a:r>
                      <a:endParaRPr lang="en-US" sz="900">
                        <a:latin typeface="Times New Roman"/>
                        <a:ea typeface="Times New Roman"/>
                        <a:cs typeface="Mangal"/>
                      </a:endParaRPr>
                    </a:p>
                  </a:txBody>
                  <a:tcPr marL="49132" marR="49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800"/>
                        </a:spcBef>
                        <a:spcAft>
                          <a:spcPts val="0"/>
                        </a:spcAft>
                      </a:pPr>
                      <a:r>
                        <a:rPr lang="en-US" sz="1100" dirty="0">
                          <a:latin typeface="Times New Roman"/>
                          <a:ea typeface="Times New Roman"/>
                          <a:cs typeface="Mangal"/>
                        </a:rPr>
                        <a:t>1</a:t>
                      </a:r>
                      <a:endParaRPr lang="en-US" sz="900" dirty="0">
                        <a:latin typeface="Times New Roman"/>
                        <a:ea typeface="Times New Roman"/>
                        <a:cs typeface="Mangal"/>
                      </a:endParaRPr>
                    </a:p>
                  </a:txBody>
                  <a:tcPr marL="49132" marR="49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800"/>
                        </a:spcBef>
                        <a:spcAft>
                          <a:spcPts val="0"/>
                        </a:spcAft>
                      </a:pPr>
                      <a:r>
                        <a:rPr lang="en-US" sz="1100">
                          <a:latin typeface="Times New Roman"/>
                          <a:ea typeface="Times New Roman"/>
                          <a:cs typeface="Mangal"/>
                        </a:rPr>
                        <a:t>45</a:t>
                      </a:r>
                      <a:endParaRPr lang="en-US" sz="900">
                        <a:latin typeface="Times New Roman"/>
                        <a:ea typeface="Times New Roman"/>
                        <a:cs typeface="Mangal"/>
                      </a:endParaRPr>
                    </a:p>
                  </a:txBody>
                  <a:tcPr marL="49132" marR="49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800"/>
                        </a:spcBef>
                        <a:spcAft>
                          <a:spcPts val="0"/>
                        </a:spcAft>
                      </a:pPr>
                      <a:r>
                        <a:rPr lang="en-US" sz="1100" dirty="0">
                          <a:latin typeface="Times New Roman"/>
                          <a:ea typeface="Times New Roman"/>
                          <a:cs typeface="Mangal"/>
                        </a:rPr>
                        <a:t>1</a:t>
                      </a:r>
                      <a:endParaRPr lang="en-US" sz="900" dirty="0">
                        <a:latin typeface="Times New Roman"/>
                        <a:ea typeface="Times New Roman"/>
                        <a:cs typeface="Mangal"/>
                      </a:endParaRPr>
                    </a:p>
                  </a:txBody>
                  <a:tcPr marL="49132" marR="49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nvGraphicFramePr>
        <p:xfrm>
          <a:off x="304800" y="2971800"/>
          <a:ext cx="6248400" cy="3129616"/>
        </p:xfrm>
        <a:graphic>
          <a:graphicData uri="http://schemas.openxmlformats.org/drawingml/2006/table">
            <a:tbl>
              <a:tblPr/>
              <a:tblGrid>
                <a:gridCol w="616791"/>
                <a:gridCol w="372784"/>
                <a:gridCol w="406676"/>
                <a:gridCol w="338895"/>
                <a:gridCol w="338895"/>
                <a:gridCol w="338895"/>
                <a:gridCol w="338895"/>
                <a:gridCol w="338895"/>
                <a:gridCol w="338895"/>
                <a:gridCol w="372784"/>
                <a:gridCol w="271117"/>
                <a:gridCol w="338895"/>
                <a:gridCol w="338895"/>
                <a:gridCol w="338895"/>
                <a:gridCol w="407053"/>
                <a:gridCol w="261270"/>
                <a:gridCol w="489870"/>
              </a:tblGrid>
              <a:tr h="863272">
                <a:tc>
                  <a:txBody>
                    <a:bodyPr/>
                    <a:lstStyle/>
                    <a:p>
                      <a:pPr marL="73025" marR="73025">
                        <a:spcBef>
                          <a:spcPts val="0"/>
                        </a:spcBef>
                        <a:spcAft>
                          <a:spcPts val="0"/>
                        </a:spcAft>
                      </a:pPr>
                      <a:r>
                        <a:rPr lang="en-US" sz="1100" b="1" dirty="0">
                          <a:latin typeface="Times New Roman"/>
                          <a:ea typeface="Times New Roman"/>
                          <a:cs typeface="Arial"/>
                        </a:rPr>
                        <a:t>Caste/</a:t>
                      </a:r>
                      <a:endParaRPr lang="en-US" sz="1100" dirty="0">
                        <a:latin typeface="Times New Roman"/>
                        <a:ea typeface="Times New Roman"/>
                        <a:cs typeface="Times New Roman"/>
                      </a:endParaRPr>
                    </a:p>
                    <a:p>
                      <a:pPr marL="73025" marR="73025">
                        <a:spcBef>
                          <a:spcPts val="0"/>
                        </a:spcBef>
                        <a:spcAft>
                          <a:spcPts val="0"/>
                        </a:spcAft>
                      </a:pPr>
                      <a:r>
                        <a:rPr lang="en-US" sz="1100" b="1" dirty="0">
                          <a:latin typeface="Times New Roman"/>
                          <a:ea typeface="Times New Roman"/>
                          <a:cs typeface="Arial"/>
                        </a:rPr>
                        <a:t>Community</a:t>
                      </a:r>
                      <a:endParaRPr lang="en-US" sz="1100" dirty="0">
                        <a:latin typeface="Times New Roman"/>
                        <a:ea typeface="Times New Roman"/>
                        <a:cs typeface="Times New Roman"/>
                      </a:endParaRPr>
                    </a:p>
                  </a:txBody>
                  <a:tcPr marL="45109" marR="4510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73025">
                        <a:spcBef>
                          <a:spcPts val="0"/>
                        </a:spcBef>
                        <a:spcAft>
                          <a:spcPts val="0"/>
                        </a:spcAft>
                      </a:pPr>
                      <a:r>
                        <a:rPr lang="en-US" sz="1100" b="1" dirty="0">
                          <a:latin typeface="Times New Roman"/>
                          <a:ea typeface="Times New Roman"/>
                          <a:cs typeface="Arial"/>
                        </a:rPr>
                        <a:t>Number of Families</a:t>
                      </a:r>
                      <a:endParaRPr lang="en-US" sz="1100" dirty="0">
                        <a:latin typeface="Times New Roman"/>
                        <a:ea typeface="Times New Roman"/>
                        <a:cs typeface="Times New Roman"/>
                      </a:endParaRPr>
                    </a:p>
                  </a:txBody>
                  <a:tcPr marL="45109" marR="4510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73025">
                        <a:spcBef>
                          <a:spcPts val="0"/>
                        </a:spcBef>
                        <a:spcAft>
                          <a:spcPts val="0"/>
                        </a:spcAft>
                      </a:pPr>
                      <a:r>
                        <a:rPr lang="en-US" sz="1100" b="1" dirty="0">
                          <a:latin typeface="Times New Roman"/>
                          <a:ea typeface="Times New Roman"/>
                          <a:cs typeface="Arial"/>
                        </a:rPr>
                        <a:t>Cattle Other Animals</a:t>
                      </a:r>
                      <a:endParaRPr lang="en-US" sz="1100" dirty="0">
                        <a:latin typeface="Times New Roman"/>
                        <a:ea typeface="Times New Roman"/>
                        <a:cs typeface="Times New Roman"/>
                      </a:endParaRPr>
                    </a:p>
                  </a:txBody>
                  <a:tcPr marL="45109" marR="4510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73025">
                        <a:spcBef>
                          <a:spcPts val="0"/>
                        </a:spcBef>
                        <a:spcAft>
                          <a:spcPts val="0"/>
                        </a:spcAft>
                      </a:pPr>
                      <a:r>
                        <a:rPr lang="en-US" sz="1100" b="1" dirty="0">
                          <a:latin typeface="Times New Roman"/>
                          <a:ea typeface="Times New Roman"/>
                          <a:cs typeface="Arial"/>
                        </a:rPr>
                        <a:t>Tractors</a:t>
                      </a:r>
                      <a:endParaRPr lang="en-US" sz="1100" dirty="0">
                        <a:latin typeface="Times New Roman"/>
                        <a:ea typeface="Times New Roman"/>
                        <a:cs typeface="Times New Roman"/>
                      </a:endParaRPr>
                    </a:p>
                  </a:txBody>
                  <a:tcPr marL="45109" marR="4510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73025">
                        <a:spcBef>
                          <a:spcPts val="0"/>
                        </a:spcBef>
                        <a:spcAft>
                          <a:spcPts val="0"/>
                        </a:spcAft>
                      </a:pPr>
                      <a:r>
                        <a:rPr lang="en-US" sz="1100" b="1" dirty="0">
                          <a:latin typeface="Times New Roman"/>
                          <a:ea typeface="Times New Roman"/>
                          <a:cs typeface="Arial"/>
                        </a:rPr>
                        <a:t>Bullock/ Motor Cart</a:t>
                      </a:r>
                      <a:endParaRPr lang="en-US" sz="1100" dirty="0">
                        <a:latin typeface="Times New Roman"/>
                        <a:ea typeface="Times New Roman"/>
                        <a:cs typeface="Times New Roman"/>
                      </a:endParaRPr>
                    </a:p>
                  </a:txBody>
                  <a:tcPr marL="45109" marR="4510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73025">
                        <a:spcBef>
                          <a:spcPts val="0"/>
                        </a:spcBef>
                        <a:spcAft>
                          <a:spcPts val="0"/>
                        </a:spcAft>
                      </a:pPr>
                      <a:r>
                        <a:rPr lang="en-US" sz="1100" b="1">
                          <a:latin typeface="Times New Roman"/>
                          <a:ea typeface="Times New Roman"/>
                          <a:cs typeface="Arial"/>
                        </a:rPr>
                        <a:t>Tube wells</a:t>
                      </a:r>
                      <a:endParaRPr lang="en-US" sz="1100">
                        <a:latin typeface="Times New Roman"/>
                        <a:ea typeface="Times New Roman"/>
                        <a:cs typeface="Times New Roman"/>
                      </a:endParaRPr>
                    </a:p>
                  </a:txBody>
                  <a:tcPr marL="45109" marR="4510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73025">
                        <a:spcBef>
                          <a:spcPts val="0"/>
                        </a:spcBef>
                        <a:spcAft>
                          <a:spcPts val="0"/>
                        </a:spcAft>
                      </a:pPr>
                      <a:r>
                        <a:rPr lang="en-US" sz="1100" b="1">
                          <a:latin typeface="Times New Roman"/>
                          <a:ea typeface="Times New Roman"/>
                          <a:cs typeface="Arial"/>
                        </a:rPr>
                        <a:t>Tele visions</a:t>
                      </a:r>
                      <a:endParaRPr lang="en-US" sz="1100">
                        <a:latin typeface="Times New Roman"/>
                        <a:ea typeface="Times New Roman"/>
                        <a:cs typeface="Times New Roman"/>
                      </a:endParaRPr>
                    </a:p>
                  </a:txBody>
                  <a:tcPr marL="45109" marR="4510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73025">
                        <a:spcBef>
                          <a:spcPts val="0"/>
                        </a:spcBef>
                        <a:spcAft>
                          <a:spcPts val="0"/>
                        </a:spcAft>
                      </a:pPr>
                      <a:r>
                        <a:rPr lang="en-US" sz="1100" b="1">
                          <a:latin typeface="Times New Roman"/>
                          <a:ea typeface="Times New Roman"/>
                          <a:cs typeface="Arial"/>
                        </a:rPr>
                        <a:t>Refrig erators</a:t>
                      </a:r>
                      <a:endParaRPr lang="en-US" sz="1100">
                        <a:latin typeface="Times New Roman"/>
                        <a:ea typeface="Times New Roman"/>
                        <a:cs typeface="Times New Roman"/>
                      </a:endParaRPr>
                    </a:p>
                  </a:txBody>
                  <a:tcPr marL="45109" marR="4510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73025">
                        <a:spcBef>
                          <a:spcPts val="0"/>
                        </a:spcBef>
                        <a:spcAft>
                          <a:spcPts val="0"/>
                        </a:spcAft>
                      </a:pPr>
                      <a:r>
                        <a:rPr lang="en-US" sz="1100" b="1">
                          <a:latin typeface="Times New Roman"/>
                          <a:ea typeface="Times New Roman"/>
                          <a:cs typeface="Arial"/>
                        </a:rPr>
                        <a:t>Mobiles</a:t>
                      </a:r>
                      <a:endParaRPr lang="en-US" sz="1100">
                        <a:latin typeface="Times New Roman"/>
                        <a:ea typeface="Times New Roman"/>
                        <a:cs typeface="Times New Roman"/>
                      </a:endParaRPr>
                    </a:p>
                  </a:txBody>
                  <a:tcPr marL="45109" marR="4510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73025">
                        <a:spcBef>
                          <a:spcPts val="0"/>
                        </a:spcBef>
                        <a:spcAft>
                          <a:spcPts val="0"/>
                        </a:spcAft>
                      </a:pPr>
                      <a:r>
                        <a:rPr lang="en-US" sz="1100" b="1">
                          <a:latin typeface="Times New Roman"/>
                          <a:ea typeface="Times New Roman"/>
                          <a:cs typeface="Arial"/>
                        </a:rPr>
                        <a:t>Bikes &amp; Scooters</a:t>
                      </a:r>
                      <a:endParaRPr lang="en-US" sz="1100">
                        <a:latin typeface="Times New Roman"/>
                        <a:ea typeface="Times New Roman"/>
                        <a:cs typeface="Times New Roman"/>
                      </a:endParaRPr>
                    </a:p>
                  </a:txBody>
                  <a:tcPr marL="45109" marR="4510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73025">
                        <a:spcBef>
                          <a:spcPts val="0"/>
                        </a:spcBef>
                        <a:spcAft>
                          <a:spcPts val="0"/>
                        </a:spcAft>
                      </a:pPr>
                      <a:r>
                        <a:rPr lang="en-US" sz="1100" b="1">
                          <a:latin typeface="Times New Roman"/>
                          <a:ea typeface="Times New Roman"/>
                          <a:cs typeface="Arial"/>
                        </a:rPr>
                        <a:t>Cars</a:t>
                      </a:r>
                      <a:endParaRPr lang="en-US" sz="1100">
                        <a:latin typeface="Times New Roman"/>
                        <a:ea typeface="Times New Roman"/>
                        <a:cs typeface="Times New Roman"/>
                      </a:endParaRPr>
                    </a:p>
                  </a:txBody>
                  <a:tcPr marL="45109" marR="4510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73025">
                        <a:spcBef>
                          <a:spcPts val="0"/>
                        </a:spcBef>
                        <a:spcAft>
                          <a:spcPts val="0"/>
                        </a:spcAft>
                      </a:pPr>
                      <a:r>
                        <a:rPr lang="en-US" sz="1100" b="1" dirty="0">
                          <a:latin typeface="Times New Roman"/>
                          <a:ea typeface="Times New Roman"/>
                          <a:cs typeface="Arial"/>
                        </a:rPr>
                        <a:t>Submersible Pumps</a:t>
                      </a:r>
                      <a:endParaRPr lang="en-US" sz="1100" dirty="0">
                        <a:latin typeface="Times New Roman"/>
                        <a:ea typeface="Times New Roman"/>
                        <a:cs typeface="Times New Roman"/>
                      </a:endParaRPr>
                    </a:p>
                  </a:txBody>
                  <a:tcPr marL="45109" marR="4510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73025">
                        <a:spcBef>
                          <a:spcPts val="0"/>
                        </a:spcBef>
                        <a:spcAft>
                          <a:spcPts val="0"/>
                        </a:spcAft>
                      </a:pPr>
                      <a:r>
                        <a:rPr lang="en-US" sz="1100" b="1">
                          <a:latin typeface="Times New Roman"/>
                          <a:ea typeface="Times New Roman"/>
                          <a:cs typeface="Arial"/>
                        </a:rPr>
                        <a:t>Inverters</a:t>
                      </a:r>
                      <a:endParaRPr lang="en-US" sz="1100">
                        <a:latin typeface="Times New Roman"/>
                        <a:ea typeface="Times New Roman"/>
                        <a:cs typeface="Times New Roman"/>
                      </a:endParaRPr>
                    </a:p>
                  </a:txBody>
                  <a:tcPr marL="45109" marR="4510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73025">
                        <a:spcBef>
                          <a:spcPts val="0"/>
                        </a:spcBef>
                        <a:spcAft>
                          <a:spcPts val="0"/>
                        </a:spcAft>
                      </a:pPr>
                      <a:r>
                        <a:rPr lang="en-US" sz="1100" b="1">
                          <a:latin typeface="Times New Roman"/>
                          <a:ea typeface="Times New Roman"/>
                          <a:cs typeface="Arial"/>
                        </a:rPr>
                        <a:t>Dish T.V.</a:t>
                      </a:r>
                      <a:endParaRPr lang="en-US" sz="1100">
                        <a:latin typeface="Times New Roman"/>
                        <a:ea typeface="Times New Roman"/>
                        <a:cs typeface="Times New Roman"/>
                      </a:endParaRPr>
                    </a:p>
                  </a:txBody>
                  <a:tcPr marL="45109" marR="4510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73025">
                        <a:spcBef>
                          <a:spcPts val="0"/>
                        </a:spcBef>
                        <a:spcAft>
                          <a:spcPts val="0"/>
                        </a:spcAft>
                      </a:pPr>
                      <a:r>
                        <a:rPr lang="en-US" sz="1100" b="1" dirty="0">
                          <a:latin typeface="Times New Roman"/>
                          <a:ea typeface="Times New Roman"/>
                          <a:cs typeface="Arial"/>
                        </a:rPr>
                        <a:t>Washing Machines</a:t>
                      </a:r>
                      <a:endParaRPr lang="en-US" sz="1100" dirty="0">
                        <a:latin typeface="Times New Roman"/>
                        <a:ea typeface="Times New Roman"/>
                        <a:cs typeface="Times New Roman"/>
                      </a:endParaRPr>
                    </a:p>
                  </a:txBody>
                  <a:tcPr marL="45109" marR="4510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73025">
                        <a:spcBef>
                          <a:spcPts val="0"/>
                        </a:spcBef>
                        <a:spcAft>
                          <a:spcPts val="0"/>
                        </a:spcAft>
                      </a:pPr>
                      <a:r>
                        <a:rPr lang="en-US" sz="1100" dirty="0" smtClean="0">
                          <a:latin typeface="Times New Roman"/>
                          <a:ea typeface="Times New Roman"/>
                          <a:cs typeface="Times New Roman"/>
                        </a:rPr>
                        <a:t>Computers</a:t>
                      </a:r>
                      <a:endParaRPr lang="en-US" sz="1100" dirty="0">
                        <a:latin typeface="Times New Roman"/>
                        <a:ea typeface="Times New Roman"/>
                        <a:cs typeface="Times New Roman"/>
                      </a:endParaRPr>
                    </a:p>
                  </a:txBody>
                  <a:tcPr marL="45109" marR="4510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73025">
                        <a:spcBef>
                          <a:spcPts val="0"/>
                        </a:spcBef>
                        <a:spcAft>
                          <a:spcPts val="0"/>
                        </a:spcAft>
                      </a:pPr>
                      <a:r>
                        <a:rPr lang="en-US" sz="1100" dirty="0" smtClean="0">
                          <a:latin typeface="Times New Roman"/>
                          <a:ea typeface="Times New Roman"/>
                          <a:cs typeface="Times New Roman"/>
                        </a:rPr>
                        <a:t>Smart</a:t>
                      </a:r>
                      <a:r>
                        <a:rPr lang="en-US" sz="1100" baseline="0" dirty="0" smtClean="0">
                          <a:latin typeface="Times New Roman"/>
                          <a:ea typeface="Times New Roman"/>
                          <a:cs typeface="Times New Roman"/>
                        </a:rPr>
                        <a:t> Phones</a:t>
                      </a:r>
                      <a:endParaRPr lang="en-US" sz="1100" dirty="0">
                        <a:latin typeface="Times New Roman"/>
                        <a:ea typeface="Times New Roman"/>
                        <a:cs typeface="Times New Roman"/>
                      </a:endParaRPr>
                    </a:p>
                  </a:txBody>
                  <a:tcPr marL="45109" marR="4510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811">
                <a:tc>
                  <a:txBody>
                    <a:bodyPr/>
                    <a:lstStyle/>
                    <a:p>
                      <a:pPr marL="0" marR="0" algn="ctr">
                        <a:spcBef>
                          <a:spcPts val="0"/>
                        </a:spcBef>
                        <a:spcAft>
                          <a:spcPts val="800"/>
                        </a:spcAft>
                      </a:pPr>
                      <a:r>
                        <a:rPr lang="en-US" sz="1100" b="1">
                          <a:latin typeface="Times New Roman"/>
                          <a:ea typeface="Times New Roman"/>
                          <a:cs typeface="Arial"/>
                        </a:rPr>
                        <a:t>SCs</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85</a:t>
                      </a:r>
                      <a:endParaRPr lang="en-US" sz="110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dirty="0">
                          <a:latin typeface="Times New Roman"/>
                          <a:ea typeface="Times New Roman"/>
                          <a:cs typeface="Arial"/>
                        </a:rPr>
                        <a:t>266</a:t>
                      </a:r>
                      <a:endParaRPr lang="en-US" sz="1100" dirty="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03</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46</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dirty="0">
                          <a:latin typeface="Times New Roman"/>
                          <a:ea typeface="Times New Roman"/>
                          <a:cs typeface="Arial"/>
                        </a:rPr>
                        <a:t>22</a:t>
                      </a:r>
                      <a:endParaRPr lang="en-US" sz="1100" dirty="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74</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18</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168</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30</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02</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2</a:t>
                      </a:r>
                      <a:endParaRPr lang="en-US" sz="110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dirty="0">
                          <a:latin typeface="Times New Roman"/>
                          <a:ea typeface="Times New Roman"/>
                          <a:cs typeface="Arial"/>
                        </a:rPr>
                        <a:t>10</a:t>
                      </a:r>
                      <a:endParaRPr lang="en-US" sz="1100" dirty="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15</a:t>
                      </a:r>
                      <a:endParaRPr lang="en-US" sz="110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8</a:t>
                      </a:r>
                      <a:endParaRPr lang="en-US" sz="110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dirty="0" smtClean="0">
                          <a:latin typeface="Times New Roman"/>
                          <a:ea typeface="Times New Roman"/>
                          <a:cs typeface="Times New Roman"/>
                        </a:rPr>
                        <a:t>1</a:t>
                      </a:r>
                      <a:endParaRPr lang="en-US" sz="1100" dirty="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dirty="0" smtClean="0">
                          <a:latin typeface="Times New Roman"/>
                          <a:ea typeface="Times New Roman"/>
                          <a:cs typeface="Times New Roman"/>
                        </a:rPr>
                        <a:t>3</a:t>
                      </a:r>
                      <a:endParaRPr lang="en-US" sz="1100" dirty="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775">
                <a:tc>
                  <a:txBody>
                    <a:bodyPr/>
                    <a:lstStyle/>
                    <a:p>
                      <a:pPr marL="0" marR="0" algn="ctr">
                        <a:spcBef>
                          <a:spcPts val="800"/>
                        </a:spcBef>
                        <a:spcAft>
                          <a:spcPts val="800"/>
                        </a:spcAft>
                      </a:pPr>
                      <a:r>
                        <a:rPr lang="en-US" sz="1100" b="1">
                          <a:latin typeface="Times New Roman"/>
                          <a:ea typeface="Times New Roman"/>
                          <a:cs typeface="Arial"/>
                        </a:rPr>
                        <a:t>Muslims</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33</a:t>
                      </a:r>
                      <a:endParaRPr lang="en-US" sz="110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69</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00</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07</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01</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dirty="0">
                          <a:latin typeface="Times New Roman"/>
                          <a:ea typeface="Times New Roman"/>
                          <a:cs typeface="Arial"/>
                        </a:rPr>
                        <a:t>12</a:t>
                      </a:r>
                      <a:endParaRPr lang="en-US" sz="1100" dirty="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08</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44</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14</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00</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0</a:t>
                      </a:r>
                      <a:endParaRPr lang="en-US" sz="110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4</a:t>
                      </a:r>
                      <a:endParaRPr lang="en-US" sz="110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5</a:t>
                      </a:r>
                      <a:endParaRPr lang="en-US" sz="110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3</a:t>
                      </a:r>
                      <a:endParaRPr lang="en-US" sz="110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dirty="0" smtClean="0">
                          <a:latin typeface="Times New Roman"/>
                          <a:ea typeface="Times New Roman"/>
                          <a:cs typeface="Times New Roman"/>
                        </a:rPr>
                        <a:t>0</a:t>
                      </a:r>
                      <a:endParaRPr lang="en-US" sz="1100" dirty="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dirty="0" smtClean="0">
                          <a:latin typeface="Times New Roman"/>
                          <a:ea typeface="Times New Roman"/>
                          <a:cs typeface="Times New Roman"/>
                        </a:rPr>
                        <a:t>0</a:t>
                      </a:r>
                      <a:endParaRPr lang="en-US" sz="1100" dirty="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700">
                <a:tc>
                  <a:txBody>
                    <a:bodyPr/>
                    <a:lstStyle/>
                    <a:p>
                      <a:pPr marL="0" marR="0" algn="ctr">
                        <a:spcBef>
                          <a:spcPts val="800"/>
                        </a:spcBef>
                        <a:spcAft>
                          <a:spcPts val="800"/>
                        </a:spcAft>
                      </a:pPr>
                      <a:r>
                        <a:rPr lang="en-US" sz="1100" b="1">
                          <a:latin typeface="Times New Roman"/>
                          <a:ea typeface="Times New Roman"/>
                          <a:cs typeface="Arial"/>
                        </a:rPr>
                        <a:t>Lower Middle Castes</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dirty="0">
                          <a:latin typeface="Times New Roman"/>
                          <a:ea typeface="Times New Roman"/>
                          <a:cs typeface="Arial"/>
                        </a:rPr>
                        <a:t>48</a:t>
                      </a:r>
                      <a:endParaRPr lang="en-US" sz="1100" dirty="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114</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00</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20</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05</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36</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05</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dirty="0">
                          <a:latin typeface="Times New Roman"/>
                          <a:ea typeface="Times New Roman"/>
                          <a:cs typeface="Arial"/>
                        </a:rPr>
                        <a:t>195</a:t>
                      </a:r>
                      <a:endParaRPr lang="en-US" sz="1100" dirty="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12</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04</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5</a:t>
                      </a:r>
                      <a:endParaRPr lang="en-US" sz="110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9</a:t>
                      </a:r>
                      <a:endParaRPr lang="en-US" sz="110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13</a:t>
                      </a:r>
                      <a:endParaRPr lang="en-US" sz="110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3</a:t>
                      </a:r>
                      <a:endParaRPr lang="en-US" sz="110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dirty="0" smtClean="0">
                          <a:latin typeface="Times New Roman"/>
                          <a:ea typeface="Times New Roman"/>
                          <a:cs typeface="Times New Roman"/>
                        </a:rPr>
                        <a:t>0</a:t>
                      </a:r>
                      <a:endParaRPr lang="en-US" sz="1100" dirty="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dirty="0" smtClean="0">
                          <a:latin typeface="Times New Roman"/>
                          <a:ea typeface="Times New Roman"/>
                          <a:cs typeface="Times New Roman"/>
                        </a:rPr>
                        <a:t>0</a:t>
                      </a:r>
                      <a:endParaRPr lang="en-US" sz="1100" dirty="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700">
                <a:tc>
                  <a:txBody>
                    <a:bodyPr/>
                    <a:lstStyle/>
                    <a:p>
                      <a:pPr marL="0" marR="0" algn="ctr">
                        <a:spcBef>
                          <a:spcPts val="800"/>
                        </a:spcBef>
                        <a:spcAft>
                          <a:spcPts val="800"/>
                        </a:spcAft>
                      </a:pPr>
                      <a:r>
                        <a:rPr lang="en-US" sz="1100" b="1">
                          <a:latin typeface="Times New Roman"/>
                          <a:ea typeface="Times New Roman"/>
                          <a:cs typeface="Arial"/>
                        </a:rPr>
                        <a:t>Upper Middle Castes</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202</a:t>
                      </a:r>
                      <a:endParaRPr lang="en-US" sz="110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758</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37</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216</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126</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192</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64</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764</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141</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25</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38</a:t>
                      </a:r>
                      <a:endParaRPr lang="en-US" sz="110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27</a:t>
                      </a:r>
                      <a:endParaRPr lang="en-US" sz="110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31</a:t>
                      </a:r>
                      <a:endParaRPr lang="en-US" sz="110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44</a:t>
                      </a:r>
                      <a:endParaRPr lang="en-US" sz="110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dirty="0" smtClean="0">
                          <a:latin typeface="Times New Roman"/>
                          <a:ea typeface="Times New Roman"/>
                          <a:cs typeface="Times New Roman"/>
                        </a:rPr>
                        <a:t>4</a:t>
                      </a:r>
                      <a:endParaRPr lang="en-US" sz="1100" dirty="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dirty="0" smtClean="0">
                          <a:latin typeface="Times New Roman"/>
                          <a:ea typeface="Times New Roman"/>
                          <a:cs typeface="Times New Roman"/>
                        </a:rPr>
                        <a:t>27</a:t>
                      </a:r>
                      <a:endParaRPr lang="en-US" sz="1100" dirty="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800">
                <a:tc>
                  <a:txBody>
                    <a:bodyPr/>
                    <a:lstStyle/>
                    <a:p>
                      <a:pPr marL="0" marR="0" algn="ctr">
                        <a:spcBef>
                          <a:spcPts val="800"/>
                        </a:spcBef>
                        <a:spcAft>
                          <a:spcPts val="800"/>
                        </a:spcAft>
                      </a:pPr>
                      <a:r>
                        <a:rPr lang="en-US" sz="1100" b="1">
                          <a:latin typeface="Times New Roman"/>
                          <a:ea typeface="Times New Roman"/>
                          <a:cs typeface="Arial"/>
                        </a:rPr>
                        <a:t>Upper Castes</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01</a:t>
                      </a:r>
                      <a:endParaRPr lang="en-US" sz="110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00</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00</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00</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00</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00</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00</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01</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00</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dirty="0">
                          <a:latin typeface="Times New Roman"/>
                          <a:ea typeface="Times New Roman"/>
                          <a:cs typeface="Arial"/>
                        </a:rPr>
                        <a:t>00</a:t>
                      </a:r>
                      <a:endParaRPr lang="en-US" sz="1100" dirty="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0</a:t>
                      </a:r>
                      <a:endParaRPr lang="en-US" sz="110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0</a:t>
                      </a:r>
                      <a:endParaRPr lang="en-US" sz="110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0</a:t>
                      </a:r>
                      <a:endParaRPr lang="en-US" sz="110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a:latin typeface="Times New Roman"/>
                          <a:ea typeface="Times New Roman"/>
                          <a:cs typeface="Arial"/>
                        </a:rPr>
                        <a:t>0</a:t>
                      </a:r>
                      <a:endParaRPr lang="en-US" sz="110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dirty="0" smtClean="0">
                          <a:latin typeface="Times New Roman"/>
                          <a:ea typeface="Times New Roman"/>
                          <a:cs typeface="Times New Roman"/>
                        </a:rPr>
                        <a:t>0</a:t>
                      </a:r>
                      <a:endParaRPr lang="en-US" sz="1100" dirty="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dirty="0" smtClean="0">
                          <a:latin typeface="Times New Roman"/>
                          <a:ea typeface="Times New Roman"/>
                          <a:cs typeface="Times New Roman"/>
                        </a:rPr>
                        <a:t>0</a:t>
                      </a:r>
                      <a:endParaRPr lang="en-US" sz="1100" dirty="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638">
                <a:tc>
                  <a:txBody>
                    <a:bodyPr/>
                    <a:lstStyle/>
                    <a:p>
                      <a:pPr marL="0" marR="0" algn="ctr">
                        <a:spcBef>
                          <a:spcPts val="800"/>
                        </a:spcBef>
                        <a:spcAft>
                          <a:spcPts val="800"/>
                        </a:spcAft>
                      </a:pPr>
                      <a:r>
                        <a:rPr lang="en-US" sz="1100" b="1">
                          <a:latin typeface="Times New Roman"/>
                          <a:ea typeface="Times New Roman"/>
                          <a:cs typeface="Arial"/>
                        </a:rPr>
                        <a:t>Total</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b="1">
                          <a:latin typeface="Times New Roman"/>
                          <a:ea typeface="Times New Roman"/>
                          <a:cs typeface="Arial"/>
                        </a:rPr>
                        <a:t>369</a:t>
                      </a:r>
                      <a:endParaRPr lang="en-US" sz="110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b="1">
                          <a:latin typeface="Times New Roman"/>
                          <a:ea typeface="Times New Roman"/>
                          <a:cs typeface="Arial"/>
                        </a:rPr>
                        <a:t>1207</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b="1">
                          <a:latin typeface="Times New Roman"/>
                          <a:ea typeface="Times New Roman"/>
                          <a:cs typeface="Arial"/>
                        </a:rPr>
                        <a:t>40</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b="1">
                          <a:latin typeface="Times New Roman"/>
                          <a:ea typeface="Times New Roman"/>
                          <a:cs typeface="Arial"/>
                        </a:rPr>
                        <a:t>289</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b="1">
                          <a:latin typeface="Times New Roman"/>
                          <a:ea typeface="Times New Roman"/>
                          <a:cs typeface="Arial"/>
                        </a:rPr>
                        <a:t>154</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b="1">
                          <a:latin typeface="Times New Roman"/>
                          <a:ea typeface="Times New Roman"/>
                          <a:cs typeface="Arial"/>
                        </a:rPr>
                        <a:t>315</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b="1">
                          <a:latin typeface="Times New Roman"/>
                          <a:ea typeface="Times New Roman"/>
                          <a:cs typeface="Arial"/>
                        </a:rPr>
                        <a:t>95</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b="1">
                          <a:latin typeface="Times New Roman"/>
                          <a:ea typeface="Times New Roman"/>
                          <a:cs typeface="Arial"/>
                        </a:rPr>
                        <a:t>1172</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b="1">
                          <a:latin typeface="Times New Roman"/>
                          <a:ea typeface="Times New Roman"/>
                          <a:cs typeface="Arial"/>
                        </a:rPr>
                        <a:t>197</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b="1">
                          <a:latin typeface="Times New Roman"/>
                          <a:ea typeface="Times New Roman"/>
                          <a:cs typeface="Arial"/>
                        </a:rPr>
                        <a:t>31</a:t>
                      </a:r>
                      <a:endParaRPr lang="en-US" sz="1100">
                        <a:latin typeface="Times New Roman"/>
                        <a:ea typeface="Times New Roman"/>
                        <a:cs typeface="Times New Roman"/>
                      </a:endParaRPr>
                    </a:p>
                  </a:txBody>
                  <a:tcPr marL="45109" marR="45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b="1">
                          <a:latin typeface="Times New Roman"/>
                          <a:ea typeface="Times New Roman"/>
                          <a:cs typeface="Arial"/>
                        </a:rPr>
                        <a:t>45</a:t>
                      </a:r>
                      <a:endParaRPr lang="en-US" sz="110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b="1">
                          <a:latin typeface="Times New Roman"/>
                          <a:ea typeface="Times New Roman"/>
                          <a:cs typeface="Arial"/>
                        </a:rPr>
                        <a:t>50</a:t>
                      </a:r>
                      <a:endParaRPr lang="en-US" sz="110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b="1" dirty="0">
                          <a:latin typeface="Times New Roman"/>
                          <a:ea typeface="Times New Roman"/>
                          <a:cs typeface="Arial"/>
                        </a:rPr>
                        <a:t>64</a:t>
                      </a:r>
                      <a:endParaRPr lang="en-US" sz="1100" dirty="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b="1" dirty="0">
                          <a:latin typeface="Times New Roman"/>
                          <a:ea typeface="Times New Roman"/>
                          <a:cs typeface="Arial"/>
                        </a:rPr>
                        <a:t>58</a:t>
                      </a:r>
                      <a:endParaRPr lang="en-US" sz="1100" dirty="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dirty="0" smtClean="0">
                          <a:latin typeface="Times New Roman"/>
                          <a:ea typeface="Times New Roman"/>
                          <a:cs typeface="Times New Roman"/>
                        </a:rPr>
                        <a:t>5</a:t>
                      </a:r>
                      <a:endParaRPr lang="en-US" sz="1100" dirty="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800"/>
                        </a:spcAft>
                      </a:pPr>
                      <a:r>
                        <a:rPr lang="en-US" sz="1100" dirty="0" smtClean="0">
                          <a:latin typeface="Times New Roman"/>
                          <a:ea typeface="Times New Roman"/>
                          <a:cs typeface="Times New Roman"/>
                        </a:rPr>
                        <a:t>30</a:t>
                      </a:r>
                      <a:endParaRPr lang="en-US" sz="1100" dirty="0">
                        <a:latin typeface="Times New Roman"/>
                        <a:ea typeface="Times New Roman"/>
                        <a:cs typeface="Times New Roman"/>
                      </a:endParaRPr>
                    </a:p>
                  </a:txBody>
                  <a:tcPr marL="45109" marR="45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990600" y="0"/>
            <a:ext cx="4876800" cy="830263"/>
          </a:xfrm>
          <a:prstGeom prst="rect">
            <a:avLst/>
          </a:prstGeom>
        </p:spPr>
        <p:txBody>
          <a:bodyPr>
            <a:spAutoFit/>
          </a:bodyPr>
          <a:lstStyle/>
          <a:p>
            <a:pPr algn="ctr" fontAlgn="auto">
              <a:spcBef>
                <a:spcPts val="0"/>
              </a:spcBef>
              <a:spcAft>
                <a:spcPts val="0"/>
              </a:spcAft>
              <a:defRPr/>
            </a:pPr>
            <a:r>
              <a:rPr lang="en-US" sz="1600" b="1" cap="all" dirty="0">
                <a:solidFill>
                  <a:srgbClr val="663300"/>
                </a:solidFill>
                <a:latin typeface="+mn-lt"/>
                <a:cs typeface="+mn-cs"/>
              </a:rPr>
              <a:t/>
            </a:r>
            <a:br>
              <a:rPr lang="en-US" sz="1600" b="1" cap="all" dirty="0">
                <a:solidFill>
                  <a:srgbClr val="663300"/>
                </a:solidFill>
                <a:latin typeface="+mn-lt"/>
                <a:cs typeface="+mn-cs"/>
              </a:rPr>
            </a:br>
            <a:r>
              <a:rPr lang="en-US" sz="1600" b="1" cap="all" dirty="0">
                <a:solidFill>
                  <a:srgbClr val="663300"/>
                </a:solidFill>
                <a:latin typeface="+mn-lt"/>
                <a:cs typeface="+mn-cs"/>
              </a:rPr>
              <a:t>Farm and Household Assets in Dhantala</a:t>
            </a:r>
            <a:r>
              <a:rPr lang="en-US" sz="1600" b="1" dirty="0">
                <a:solidFill>
                  <a:srgbClr val="663300"/>
                </a:solidFill>
                <a:latin typeface="+mn-lt"/>
                <a:cs typeface="+mn-cs"/>
              </a:rPr>
              <a:t/>
            </a:r>
            <a:br>
              <a:rPr lang="en-US" sz="1600" b="1" dirty="0">
                <a:solidFill>
                  <a:srgbClr val="663300"/>
                </a:solidFill>
                <a:latin typeface="+mn-lt"/>
                <a:cs typeface="+mn-cs"/>
              </a:rPr>
            </a:br>
            <a:endParaRPr lang="en-US" sz="1600" b="1" dirty="0">
              <a:solidFill>
                <a:srgbClr val="663300"/>
              </a:solidFill>
              <a:latin typeface="+mn-lt"/>
              <a:cs typeface="+mn-cs"/>
            </a:endParaRPr>
          </a:p>
        </p:txBody>
      </p:sp>
      <p:sp>
        <p:nvSpPr>
          <p:cNvPr id="56353" name="TextBox 7"/>
          <p:cNvSpPr txBox="1">
            <a:spLocks noChangeArrowheads="1"/>
          </p:cNvSpPr>
          <p:nvPr/>
        </p:nvSpPr>
        <p:spPr bwMode="auto">
          <a:xfrm>
            <a:off x="1371600" y="1066800"/>
            <a:ext cx="2590800" cy="369888"/>
          </a:xfrm>
          <a:prstGeom prst="rect">
            <a:avLst/>
          </a:prstGeom>
          <a:noFill/>
          <a:ln w="9525">
            <a:noFill/>
            <a:miter lim="800000"/>
            <a:headEnd/>
            <a:tailEnd/>
          </a:ln>
        </p:spPr>
        <p:txBody>
          <a:bodyPr>
            <a:spAutoFit/>
          </a:bodyPr>
          <a:lstStyle/>
          <a:p>
            <a:pPr algn="ctr"/>
            <a:r>
              <a:rPr lang="en-US" b="1">
                <a:solidFill>
                  <a:srgbClr val="663300"/>
                </a:solidFill>
                <a:latin typeface="Calibri" pitchFamily="34" charset="0"/>
              </a:rPr>
              <a:t>      1989</a:t>
            </a:r>
          </a:p>
        </p:txBody>
      </p:sp>
      <p:sp>
        <p:nvSpPr>
          <p:cNvPr id="56354" name="TextBox 8"/>
          <p:cNvSpPr txBox="1">
            <a:spLocks noChangeArrowheads="1"/>
          </p:cNvSpPr>
          <p:nvPr/>
        </p:nvSpPr>
        <p:spPr bwMode="auto">
          <a:xfrm>
            <a:off x="1447800" y="2667000"/>
            <a:ext cx="2743200" cy="369888"/>
          </a:xfrm>
          <a:prstGeom prst="rect">
            <a:avLst/>
          </a:prstGeom>
          <a:noFill/>
          <a:ln w="9525">
            <a:noFill/>
            <a:miter lim="800000"/>
            <a:headEnd/>
            <a:tailEnd/>
          </a:ln>
        </p:spPr>
        <p:txBody>
          <a:bodyPr>
            <a:spAutoFit/>
          </a:bodyPr>
          <a:lstStyle/>
          <a:p>
            <a:pPr algn="ctr"/>
            <a:r>
              <a:rPr lang="en-US" b="1">
                <a:solidFill>
                  <a:srgbClr val="663300"/>
                </a:solidFill>
                <a:latin typeface="Calibri" pitchFamily="34" charset="0"/>
              </a:rPr>
              <a:t>2011</a:t>
            </a:r>
            <a:endParaRPr lang="en-US" sz="1400" b="1">
              <a:solidFill>
                <a:srgbClr val="663300"/>
              </a:solidFill>
              <a:latin typeface="Calibri" pitchFamily="34" charset="0"/>
            </a:endParaRPr>
          </a:p>
        </p:txBody>
      </p:sp>
      <p:pic>
        <p:nvPicPr>
          <p:cNvPr id="56355" name="Picture 2"/>
          <p:cNvPicPr>
            <a:picLocks noChangeAspect="1" noChangeArrowheads="1"/>
          </p:cNvPicPr>
          <p:nvPr/>
        </p:nvPicPr>
        <p:blipFill>
          <a:blip r:embed="rId2"/>
          <a:srcRect/>
          <a:stretch>
            <a:fillRect/>
          </a:stretch>
        </p:blipFill>
        <p:spPr bwMode="auto">
          <a:xfrm>
            <a:off x="6556375" y="152400"/>
            <a:ext cx="2206625" cy="1495425"/>
          </a:xfrm>
          <a:prstGeom prst="rect">
            <a:avLst/>
          </a:prstGeom>
          <a:noFill/>
          <a:ln w="9525">
            <a:noFill/>
            <a:miter lim="800000"/>
            <a:headEnd/>
            <a:tailEnd/>
          </a:ln>
        </p:spPr>
      </p:pic>
      <p:pic>
        <p:nvPicPr>
          <p:cNvPr id="56356" name="Picture 6"/>
          <p:cNvPicPr>
            <a:picLocks noChangeAspect="1" noChangeArrowheads="1"/>
          </p:cNvPicPr>
          <p:nvPr/>
        </p:nvPicPr>
        <p:blipFill>
          <a:blip r:embed="rId3"/>
          <a:srcRect/>
          <a:stretch>
            <a:fillRect/>
          </a:stretch>
        </p:blipFill>
        <p:spPr bwMode="auto">
          <a:xfrm>
            <a:off x="6705600" y="4114800"/>
            <a:ext cx="1752600" cy="2236788"/>
          </a:xfrm>
          <a:prstGeom prst="rect">
            <a:avLst/>
          </a:prstGeom>
          <a:noFill/>
          <a:ln w="9525">
            <a:noFill/>
            <a:miter lim="800000"/>
            <a:headEnd/>
            <a:tailEnd/>
          </a:ln>
        </p:spPr>
      </p:pic>
      <p:pic>
        <p:nvPicPr>
          <p:cNvPr id="56357" name="Picture 7"/>
          <p:cNvPicPr>
            <a:picLocks noChangeAspect="1" noChangeArrowheads="1"/>
          </p:cNvPicPr>
          <p:nvPr/>
        </p:nvPicPr>
        <p:blipFill>
          <a:blip r:embed="rId4"/>
          <a:srcRect/>
          <a:stretch>
            <a:fillRect/>
          </a:stretch>
        </p:blipFill>
        <p:spPr bwMode="auto">
          <a:xfrm>
            <a:off x="6705600" y="1828800"/>
            <a:ext cx="1925638" cy="2100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
          <p:cNvGraphicFramePr>
            <a:graphicFrameLocks noGrp="1"/>
          </p:cNvGraphicFramePr>
          <p:nvPr/>
        </p:nvGraphicFramePr>
        <p:xfrm>
          <a:off x="533400" y="914400"/>
          <a:ext cx="5545138" cy="1471614"/>
        </p:xfrm>
        <a:graphic>
          <a:graphicData uri="http://schemas.openxmlformats.org/drawingml/2006/table">
            <a:tbl>
              <a:tblPr/>
              <a:tblGrid>
                <a:gridCol w="1077913"/>
                <a:gridCol w="1155700"/>
                <a:gridCol w="1155700"/>
                <a:gridCol w="1073150"/>
                <a:gridCol w="1082675"/>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Caste/</a:t>
                      </a:r>
                      <a:endParaRPr kumimoji="0" lang="en-IN"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Assets</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Television Sets</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Video Cassette       Player</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Two Wheelers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Four Wheeler</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SCs</a:t>
                      </a:r>
                      <a:endParaRPr kumimoji="0" lang="en-IN"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16</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Others</a:t>
                      </a:r>
                      <a:endParaRPr kumimoji="0" lang="en-IN"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05</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03</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Total</a:t>
                      </a:r>
                      <a:endParaRPr kumimoji="0" lang="en-IN"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 name="Group 90"/>
          <p:cNvGraphicFramePr>
            <a:graphicFrameLocks noGrp="1"/>
          </p:cNvGraphicFramePr>
          <p:nvPr/>
        </p:nvGraphicFramePr>
        <p:xfrm>
          <a:off x="0" y="2743200"/>
          <a:ext cx="6553200" cy="3233334"/>
        </p:xfrm>
        <a:graphic>
          <a:graphicData uri="http://schemas.openxmlformats.org/drawingml/2006/table">
            <a:tbl>
              <a:tblPr/>
              <a:tblGrid>
                <a:gridCol w="542943"/>
                <a:gridCol w="516719"/>
                <a:gridCol w="544886"/>
                <a:gridCol w="540030"/>
                <a:gridCol w="453587"/>
                <a:gridCol w="617732"/>
                <a:gridCol w="551685"/>
                <a:gridCol w="541972"/>
                <a:gridCol w="571110"/>
                <a:gridCol w="557512"/>
                <a:gridCol w="557512"/>
                <a:gridCol w="557512"/>
              </a:tblGrid>
              <a:tr h="5678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sng" strike="noStrike" cap="none" normalizeH="0" baseline="0" dirty="0" smtClean="0">
                          <a:ln>
                            <a:noFill/>
                          </a:ln>
                          <a:solidFill>
                            <a:schemeClr val="tx1"/>
                          </a:solidFill>
                          <a:effectLst/>
                          <a:latin typeface="Arial" charset="0"/>
                          <a:cs typeface="Times New Roman" pitchFamily="18" charset="0"/>
                        </a:rPr>
                        <a:t>                                                                       </a:t>
                      </a:r>
                      <a:r>
                        <a:rPr kumimoji="0" lang="en-US" sz="900" b="1" i="0" u="none" strike="noStrike" cap="none" normalizeH="0" baseline="0" dirty="0" smtClean="0">
                          <a:ln>
                            <a:noFill/>
                          </a:ln>
                          <a:solidFill>
                            <a:schemeClr val="tx1"/>
                          </a:solidFill>
                          <a:effectLst/>
                          <a:latin typeface="Arial" charset="0"/>
                          <a:cs typeface="Times New Roman" pitchFamily="18" charset="0"/>
                        </a:rPr>
                        <a:t>Castes &amp;</a:t>
                      </a: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No. of Families</a:t>
                      </a:r>
                      <a:endParaRPr kumimoji="0" lang="en-US" sz="900" b="0" i="0" u="none" strike="noStrike" cap="none" normalizeH="0" baseline="0" dirty="0" smtClean="0">
                        <a:ln>
                          <a:noFill/>
                        </a:ln>
                        <a:solidFill>
                          <a:schemeClr val="tx1"/>
                        </a:solidFill>
                        <a:effectLst/>
                        <a:latin typeface="Arial"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Color </a:t>
                      </a:r>
                      <a:r>
                        <a:rPr kumimoji="0" lang="en-US" sz="900" b="1" i="0" u="none" strike="noStrike" cap="none" normalizeH="0" baseline="0" dirty="0" err="1" smtClean="0">
                          <a:ln>
                            <a:noFill/>
                          </a:ln>
                          <a:solidFill>
                            <a:schemeClr val="tx1"/>
                          </a:solidFill>
                          <a:effectLst/>
                          <a:latin typeface="Arial" charset="0"/>
                          <a:cs typeface="Times New Roman" pitchFamily="18" charset="0"/>
                        </a:rPr>
                        <a:t>Televi</a:t>
                      </a:r>
                      <a:r>
                        <a:rPr kumimoji="0" lang="en-US" sz="900" b="1" i="0" u="none" strike="noStrike" cap="none" normalizeH="0" baseline="0" dirty="0" smtClean="0">
                          <a:ln>
                            <a:noFill/>
                          </a:ln>
                          <a:solidFill>
                            <a:schemeClr val="tx1"/>
                          </a:solidFill>
                          <a:effectLst/>
                          <a:latin typeface="Arial" charset="0"/>
                          <a:cs typeface="Times New Roman" pitchFamily="18" charset="0"/>
                        </a:rPr>
                        <a:t>-</a:t>
                      </a: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err="1" smtClean="0">
                          <a:ln>
                            <a:noFill/>
                          </a:ln>
                          <a:solidFill>
                            <a:schemeClr val="tx1"/>
                          </a:solidFill>
                          <a:effectLst/>
                          <a:latin typeface="Arial" charset="0"/>
                          <a:cs typeface="Times New Roman" pitchFamily="18" charset="0"/>
                        </a:rPr>
                        <a:t>sions</a:t>
                      </a:r>
                      <a:endParaRPr kumimoji="0" lang="en-US" sz="900" b="0" i="0" u="none" strike="noStrike" cap="none" normalizeH="0" baseline="0" dirty="0" smtClean="0">
                        <a:ln>
                          <a:noFill/>
                        </a:ln>
                        <a:solidFill>
                          <a:schemeClr val="tx1"/>
                        </a:solidFill>
                        <a:effectLst/>
                        <a:latin typeface="Arial"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err="1" smtClean="0">
                          <a:ln>
                            <a:noFill/>
                          </a:ln>
                          <a:solidFill>
                            <a:schemeClr val="tx1"/>
                          </a:solidFill>
                          <a:effectLst/>
                          <a:latin typeface="Arial" charset="0"/>
                          <a:cs typeface="Times New Roman" pitchFamily="18" charset="0"/>
                        </a:rPr>
                        <a:t>Refrige</a:t>
                      </a:r>
                      <a:r>
                        <a:rPr kumimoji="0" lang="en-US" sz="900" b="1" i="0" u="none" strike="noStrike" cap="none" normalizeH="0" baseline="0" dirty="0" smtClean="0">
                          <a:ln>
                            <a:noFill/>
                          </a:ln>
                          <a:solidFill>
                            <a:schemeClr val="tx1"/>
                          </a:solidFill>
                          <a:effectLst/>
                          <a:latin typeface="Arial" charset="0"/>
                          <a:cs typeface="Times New Roman" pitchFamily="18" charset="0"/>
                        </a:rPr>
                        <a:t>-</a:t>
                      </a: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err="1" smtClean="0">
                          <a:ln>
                            <a:noFill/>
                          </a:ln>
                          <a:solidFill>
                            <a:schemeClr val="tx1"/>
                          </a:solidFill>
                          <a:effectLst/>
                          <a:latin typeface="Arial" charset="0"/>
                          <a:cs typeface="Times New Roman" pitchFamily="18" charset="0"/>
                        </a:rPr>
                        <a:t>rators</a:t>
                      </a:r>
                      <a:endParaRPr kumimoji="0" lang="en-US" sz="900" b="0" i="0" u="none" strike="noStrike" cap="none" normalizeH="0" baseline="0" dirty="0" smtClean="0">
                        <a:ln>
                          <a:noFill/>
                        </a:ln>
                        <a:solidFill>
                          <a:schemeClr val="tx1"/>
                        </a:solidFill>
                        <a:effectLst/>
                        <a:latin typeface="Arial"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Gas Cylinder</a:t>
                      </a:r>
                      <a:endParaRPr kumimoji="0" lang="en-US" sz="900" b="0" i="0" u="none" strike="noStrike" cap="none" normalizeH="0" baseline="0" dirty="0" smtClean="0">
                        <a:ln>
                          <a:noFill/>
                        </a:ln>
                        <a:solidFill>
                          <a:schemeClr val="tx1"/>
                        </a:solidFill>
                        <a:effectLst/>
                        <a:latin typeface="Arial"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Coolers</a:t>
                      </a:r>
                      <a:endParaRPr kumimoji="0" lang="en-US" sz="900" b="0" i="0" u="none" strike="noStrike" cap="none" normalizeH="0" baseline="0" dirty="0" smtClean="0">
                        <a:ln>
                          <a:noFill/>
                        </a:ln>
                        <a:solidFill>
                          <a:schemeClr val="tx1"/>
                        </a:solidFill>
                        <a:effectLst/>
                        <a:latin typeface="Arial"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Washing Machines</a:t>
                      </a:r>
                      <a:endParaRPr kumimoji="0" lang="en-US" sz="900" b="0" i="0" u="none" strike="noStrike" cap="none" normalizeH="0" baseline="0" dirty="0" smtClean="0">
                        <a:ln>
                          <a:noFill/>
                        </a:ln>
                        <a:solidFill>
                          <a:schemeClr val="tx1"/>
                        </a:solidFill>
                        <a:effectLst/>
                        <a:latin typeface="Arial"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Recorders</a:t>
                      </a:r>
                      <a:endParaRPr kumimoji="0" lang="en-US" sz="900" b="0" i="0" u="none" strike="noStrike" cap="none" normalizeH="0" baseline="0" dirty="0" smtClean="0">
                        <a:ln>
                          <a:noFill/>
                        </a:ln>
                        <a:solidFill>
                          <a:schemeClr val="tx1"/>
                        </a:solidFill>
                        <a:effectLst/>
                        <a:latin typeface="Arial"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Mobiles</a:t>
                      </a:r>
                      <a:endParaRPr kumimoji="0" lang="en-US" sz="900" b="0" i="0" u="none" strike="noStrike" cap="none" normalizeH="0" baseline="0" dirty="0" smtClean="0">
                        <a:ln>
                          <a:noFill/>
                        </a:ln>
                        <a:solidFill>
                          <a:schemeClr val="tx1"/>
                        </a:solidFill>
                        <a:effectLst/>
                        <a:latin typeface="Arial"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Two Wheelers</a:t>
                      </a:r>
                      <a:endParaRPr kumimoji="0" lang="en-US" sz="900" b="0" i="0" u="none" strike="noStrike" cap="none" normalizeH="0" baseline="0" dirty="0" smtClean="0">
                        <a:ln>
                          <a:noFill/>
                        </a:ln>
                        <a:solidFill>
                          <a:schemeClr val="tx1"/>
                        </a:solidFill>
                        <a:effectLst/>
                        <a:latin typeface="Arial"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Cars</a:t>
                      </a: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Three</a:t>
                      </a: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Wheelers</a:t>
                      </a:r>
                      <a:endParaRPr kumimoji="0" lang="en-US" sz="900" b="0" i="0" u="none" strike="noStrike" cap="none" normalizeH="0" baseline="0" dirty="0" smtClean="0">
                        <a:ln>
                          <a:noFill/>
                        </a:ln>
                        <a:solidFill>
                          <a:schemeClr val="tx1"/>
                        </a:solidFill>
                        <a:effectLst/>
                        <a:latin typeface="Arial"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DVDs/ Set Top Boxes</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Computers</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SCs (235 Families)</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151</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69</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56</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58</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22</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39</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162</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28</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03 +</a:t>
                      </a: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03</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01</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78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Middle Castes (32 Families)</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15</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04</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03</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05</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00</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02</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16</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02</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00</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00</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4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Muslims (05 Families)</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02</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02</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01</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01</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01</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00</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04</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00</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00</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00</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78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Upper Castes (20 Families)</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10</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09</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09</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09</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07</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04</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12</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05</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00</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00</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4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Times New Roman" pitchFamily="18" charset="0"/>
                        </a:rPr>
                        <a:t>Total (292 Families)</a:t>
                      </a:r>
                      <a:endParaRPr kumimoji="0" lang="en-US" sz="900" b="0" i="0" u="none" strike="noStrike" cap="none" normalizeH="0" baseline="0" smtClean="0">
                        <a:ln>
                          <a:noFill/>
                        </a:ln>
                        <a:solidFill>
                          <a:schemeClr val="tx1"/>
                        </a:solidFill>
                        <a:effectLst/>
                        <a:latin typeface="Arial"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225</a:t>
                      </a:r>
                      <a:endParaRPr kumimoji="0" lang="en-US" sz="900" b="0" i="0" u="none" strike="noStrike" cap="none" normalizeH="0" baseline="0" dirty="0" smtClean="0">
                        <a:ln>
                          <a:noFill/>
                        </a:ln>
                        <a:solidFill>
                          <a:schemeClr val="tx1"/>
                        </a:solidFill>
                        <a:effectLst/>
                        <a:latin typeface="Arial"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108</a:t>
                      </a:r>
                      <a:endParaRPr kumimoji="0" lang="en-US" sz="900" b="0" i="0" u="none" strike="noStrike" cap="none" normalizeH="0" baseline="0" dirty="0" smtClean="0">
                        <a:ln>
                          <a:noFill/>
                        </a:ln>
                        <a:solidFill>
                          <a:schemeClr val="tx1"/>
                        </a:solidFill>
                        <a:effectLst/>
                        <a:latin typeface="Arial"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72</a:t>
                      </a:r>
                      <a:endParaRPr kumimoji="0" lang="en-US" sz="900" b="0" i="0" u="none" strike="noStrike" cap="none" normalizeH="0" baseline="0" dirty="0" smtClean="0">
                        <a:ln>
                          <a:noFill/>
                        </a:ln>
                        <a:solidFill>
                          <a:schemeClr val="tx1"/>
                        </a:solidFill>
                        <a:effectLst/>
                        <a:latin typeface="Arial"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88</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33</a:t>
                      </a:r>
                      <a:endParaRPr kumimoji="0" lang="en-US" sz="900" b="0" i="0" u="none" strike="noStrike" cap="none" normalizeH="0" baseline="0" dirty="0" smtClean="0">
                        <a:ln>
                          <a:noFill/>
                        </a:ln>
                        <a:solidFill>
                          <a:schemeClr val="tx1"/>
                        </a:solidFill>
                        <a:effectLst/>
                        <a:latin typeface="Arial"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45</a:t>
                      </a:r>
                      <a:endParaRPr kumimoji="0" lang="en-US" sz="900" b="0" i="0" u="none" strike="noStrike" cap="none" normalizeH="0" baseline="0" dirty="0" smtClean="0">
                        <a:ln>
                          <a:noFill/>
                        </a:ln>
                        <a:solidFill>
                          <a:schemeClr val="tx1"/>
                        </a:solidFill>
                        <a:effectLst/>
                        <a:latin typeface="Arial"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270</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45</a:t>
                      </a:r>
                      <a:endParaRPr kumimoji="0" lang="en-US" sz="900" b="0" i="0" u="none" strike="noStrike" cap="none" normalizeH="0" baseline="0" dirty="0" smtClean="0">
                        <a:ln>
                          <a:noFill/>
                        </a:ln>
                        <a:solidFill>
                          <a:schemeClr val="tx1"/>
                        </a:solidFill>
                        <a:effectLst/>
                        <a:latin typeface="Arial"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04 +</a:t>
                      </a: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03</a:t>
                      </a:r>
                      <a:endParaRPr kumimoji="0" lang="en-US" sz="900" b="0" i="0" u="none" strike="noStrike" cap="none" normalizeH="0" baseline="0" dirty="0" smtClean="0">
                        <a:ln>
                          <a:noFill/>
                        </a:ln>
                        <a:solidFill>
                          <a:schemeClr val="tx1"/>
                        </a:solidFill>
                        <a:effectLst/>
                        <a:latin typeface="Arial" charset="0"/>
                        <a:cs typeface="Times New Roman" pitchFamily="18" charset="0"/>
                      </a:endParaRP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13</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01</a:t>
                      </a:r>
                    </a:p>
                  </a:txBody>
                  <a:tcPr marL="0" marR="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5423" name="TextBox 3"/>
          <p:cNvSpPr txBox="1">
            <a:spLocks noChangeArrowheads="1"/>
          </p:cNvSpPr>
          <p:nvPr/>
        </p:nvSpPr>
        <p:spPr bwMode="auto">
          <a:xfrm>
            <a:off x="0" y="6149975"/>
            <a:ext cx="9144000" cy="708025"/>
          </a:xfrm>
          <a:prstGeom prst="rect">
            <a:avLst/>
          </a:prstGeom>
          <a:noFill/>
          <a:ln w="9525">
            <a:noFill/>
            <a:miter lim="800000"/>
            <a:headEnd/>
            <a:tailEnd/>
          </a:ln>
        </p:spPr>
        <p:txBody>
          <a:bodyPr>
            <a:spAutoFit/>
          </a:bodyPr>
          <a:lstStyle/>
          <a:p>
            <a:r>
              <a:rPr lang="en-US" sz="1000" b="1">
                <a:latin typeface="Calibri" pitchFamily="34" charset="0"/>
              </a:rPr>
              <a:t>Index:</a:t>
            </a:r>
            <a:r>
              <a:rPr lang="en-US" sz="1000">
                <a:latin typeface="Calibri" pitchFamily="34" charset="0"/>
              </a:rPr>
              <a:t>  SC denotes Scheduled  Castes including Valmikis and Jatavs; Middle Castes including Kumhars, Gujars and Yadavs. Cited Assets are based on data gathered by a group of three research assistants in July-Sept.2006 in Aradhaknagar and offer rough estimates only with a possibility of some underreporting due to omissions and respondents’ misgivings. The listed figures are based on detailed data offered by only 206 families (1310 persons) of Aradhaknagar out of a total of 292 families (1794 persons) counted by us in mid 2006.. </a:t>
            </a:r>
          </a:p>
        </p:txBody>
      </p:sp>
      <p:sp>
        <p:nvSpPr>
          <p:cNvPr id="55424" name="TextBox 4"/>
          <p:cNvSpPr txBox="1">
            <a:spLocks noChangeArrowheads="1"/>
          </p:cNvSpPr>
          <p:nvPr/>
        </p:nvSpPr>
        <p:spPr bwMode="auto">
          <a:xfrm>
            <a:off x="1447800" y="228600"/>
            <a:ext cx="6019800" cy="369888"/>
          </a:xfrm>
          <a:prstGeom prst="rect">
            <a:avLst/>
          </a:prstGeom>
          <a:noFill/>
          <a:ln w="9525">
            <a:noFill/>
            <a:miter lim="800000"/>
            <a:headEnd/>
            <a:tailEnd/>
          </a:ln>
        </p:spPr>
        <p:txBody>
          <a:bodyPr>
            <a:spAutoFit/>
          </a:bodyPr>
          <a:lstStyle/>
          <a:p>
            <a:pPr algn="ctr"/>
            <a:r>
              <a:rPr lang="en-US" b="1">
                <a:solidFill>
                  <a:srgbClr val="663300"/>
                </a:solidFill>
                <a:latin typeface="Calibri" pitchFamily="34" charset="0"/>
                <a:cs typeface="Times New Roman" pitchFamily="18" charset="0"/>
              </a:rPr>
              <a:t>Consumer Durables in Aradhaknagar</a:t>
            </a:r>
            <a:endParaRPr lang="en-IN" sz="1000">
              <a:solidFill>
                <a:srgbClr val="663300"/>
              </a:solidFill>
              <a:latin typeface="Calibri" pitchFamily="34" charset="0"/>
            </a:endParaRPr>
          </a:p>
        </p:txBody>
      </p:sp>
      <p:sp>
        <p:nvSpPr>
          <p:cNvPr id="55425" name="TextBox 5"/>
          <p:cNvSpPr txBox="1">
            <a:spLocks noChangeArrowheads="1"/>
          </p:cNvSpPr>
          <p:nvPr/>
        </p:nvSpPr>
        <p:spPr bwMode="auto">
          <a:xfrm>
            <a:off x="1676400" y="2362200"/>
            <a:ext cx="2209800" cy="369888"/>
          </a:xfrm>
          <a:prstGeom prst="rect">
            <a:avLst/>
          </a:prstGeom>
          <a:noFill/>
          <a:ln w="9525">
            <a:noFill/>
            <a:miter lim="800000"/>
            <a:headEnd/>
            <a:tailEnd/>
          </a:ln>
        </p:spPr>
        <p:txBody>
          <a:bodyPr>
            <a:spAutoFit/>
          </a:bodyPr>
          <a:lstStyle/>
          <a:p>
            <a:pPr algn="ctr"/>
            <a:r>
              <a:rPr lang="en-US" b="1">
                <a:solidFill>
                  <a:srgbClr val="663300"/>
                </a:solidFill>
                <a:latin typeface="Calibri" pitchFamily="34" charset="0"/>
              </a:rPr>
              <a:t>2006</a:t>
            </a:r>
          </a:p>
        </p:txBody>
      </p:sp>
      <p:sp>
        <p:nvSpPr>
          <p:cNvPr id="55426" name="TextBox 6"/>
          <p:cNvSpPr txBox="1">
            <a:spLocks noChangeArrowheads="1"/>
          </p:cNvSpPr>
          <p:nvPr/>
        </p:nvSpPr>
        <p:spPr bwMode="auto">
          <a:xfrm>
            <a:off x="1219200" y="533400"/>
            <a:ext cx="3200400" cy="369888"/>
          </a:xfrm>
          <a:prstGeom prst="rect">
            <a:avLst/>
          </a:prstGeom>
          <a:noFill/>
          <a:ln w="9525">
            <a:noFill/>
            <a:miter lim="800000"/>
            <a:headEnd/>
            <a:tailEnd/>
          </a:ln>
        </p:spPr>
        <p:txBody>
          <a:bodyPr>
            <a:spAutoFit/>
          </a:bodyPr>
          <a:lstStyle/>
          <a:p>
            <a:pPr algn="ctr"/>
            <a:r>
              <a:rPr lang="en-US" sz="1200" b="1">
                <a:solidFill>
                  <a:srgbClr val="663300"/>
                </a:solidFill>
                <a:latin typeface="Calibri" pitchFamily="34" charset="0"/>
              </a:rPr>
              <a:t>       </a:t>
            </a:r>
            <a:r>
              <a:rPr lang="en-US" b="1">
                <a:solidFill>
                  <a:srgbClr val="663300"/>
                </a:solidFill>
                <a:latin typeface="Calibri" pitchFamily="34" charset="0"/>
              </a:rPr>
              <a:t>1989</a:t>
            </a:r>
            <a:endParaRPr lang="en-US" sz="1200" b="1">
              <a:solidFill>
                <a:srgbClr val="663300"/>
              </a:solidFill>
              <a:latin typeface="Calibri" pitchFamily="34" charset="0"/>
            </a:endParaRPr>
          </a:p>
        </p:txBody>
      </p:sp>
      <p:pic>
        <p:nvPicPr>
          <p:cNvPr id="55427" name="Picture 1"/>
          <p:cNvPicPr>
            <a:picLocks noChangeAspect="1" noChangeArrowheads="1"/>
          </p:cNvPicPr>
          <p:nvPr/>
        </p:nvPicPr>
        <p:blipFill>
          <a:blip r:embed="rId2"/>
          <a:srcRect/>
          <a:stretch>
            <a:fillRect/>
          </a:stretch>
        </p:blipFill>
        <p:spPr bwMode="auto">
          <a:xfrm>
            <a:off x="6629400" y="609600"/>
            <a:ext cx="2155825" cy="1600200"/>
          </a:xfrm>
          <a:prstGeom prst="rect">
            <a:avLst/>
          </a:prstGeom>
          <a:noFill/>
          <a:ln w="9525">
            <a:noFill/>
            <a:miter lim="800000"/>
            <a:headEnd/>
            <a:tailEnd/>
          </a:ln>
        </p:spPr>
      </p:pic>
      <p:pic>
        <p:nvPicPr>
          <p:cNvPr id="55428" name="Picture 4"/>
          <p:cNvPicPr>
            <a:picLocks noChangeAspect="1" noChangeArrowheads="1"/>
          </p:cNvPicPr>
          <p:nvPr/>
        </p:nvPicPr>
        <p:blipFill>
          <a:blip r:embed="rId3"/>
          <a:srcRect/>
          <a:stretch>
            <a:fillRect/>
          </a:stretch>
        </p:blipFill>
        <p:spPr bwMode="auto">
          <a:xfrm>
            <a:off x="6629400" y="2286000"/>
            <a:ext cx="2209800" cy="1524000"/>
          </a:xfrm>
          <a:prstGeom prst="rect">
            <a:avLst/>
          </a:prstGeom>
          <a:noFill/>
          <a:ln w="9525">
            <a:noFill/>
            <a:miter lim="800000"/>
            <a:headEnd/>
            <a:tailEnd/>
          </a:ln>
        </p:spPr>
      </p:pic>
      <p:pic>
        <p:nvPicPr>
          <p:cNvPr id="55429" name="Picture 6"/>
          <p:cNvPicPr>
            <a:picLocks noChangeAspect="1" noChangeArrowheads="1"/>
          </p:cNvPicPr>
          <p:nvPr/>
        </p:nvPicPr>
        <p:blipFill>
          <a:blip r:embed="rId4"/>
          <a:srcRect/>
          <a:stretch>
            <a:fillRect/>
          </a:stretch>
        </p:blipFill>
        <p:spPr bwMode="auto">
          <a:xfrm>
            <a:off x="6629400" y="3886200"/>
            <a:ext cx="22860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601"/>
            <a:ext cx="7772400" cy="1066799"/>
          </a:xfrm>
        </p:spPr>
        <p:txBody>
          <a:bodyPr>
            <a:normAutofit fontScale="90000"/>
          </a:bodyPr>
          <a:lstStyle/>
          <a:p>
            <a:r>
              <a:rPr lang="en-US" sz="1600" dirty="0" smtClean="0"/>
              <a:t>OPEN-ENDED (INTERPRETIVE) QUESTIONNAIRE </a:t>
            </a:r>
            <a:br>
              <a:rPr lang="en-US" sz="1600" dirty="0" smtClean="0"/>
            </a:br>
            <a:r>
              <a:rPr lang="en-US" sz="1600" b="1" dirty="0" smtClean="0"/>
              <a:t>for Stage II of Study titled</a:t>
            </a:r>
            <a:r>
              <a:rPr lang="en-US" sz="1600" b="1" u="sng" dirty="0" smtClean="0"/>
              <a:t/>
            </a:r>
            <a:br>
              <a:rPr lang="en-US" sz="1600" b="1" u="sng" dirty="0" smtClean="0"/>
            </a:br>
            <a:r>
              <a:rPr lang="en-US" sz="1600" u="sng" dirty="0" smtClean="0"/>
              <a:t>Health and Class: A Multi-Method Study of Morbidity and Health in a Slum and a Village Near Delhi</a:t>
            </a:r>
            <a:r>
              <a:rPr lang="en-US" sz="1600" dirty="0" smtClean="0"/>
              <a:t/>
            </a:r>
            <a:br>
              <a:rPr lang="en-US" sz="1600" dirty="0" smtClean="0"/>
            </a:br>
            <a:endParaRPr lang="en-US" sz="1600" dirty="0"/>
          </a:p>
        </p:txBody>
      </p:sp>
      <p:sp>
        <p:nvSpPr>
          <p:cNvPr id="3" name="Subtitle 2"/>
          <p:cNvSpPr>
            <a:spLocks noGrp="1"/>
          </p:cNvSpPr>
          <p:nvPr>
            <p:ph type="subTitle" idx="1"/>
          </p:nvPr>
        </p:nvSpPr>
        <p:spPr>
          <a:xfrm>
            <a:off x="0" y="1066800"/>
            <a:ext cx="9144000" cy="5791200"/>
          </a:xfrm>
        </p:spPr>
        <p:txBody>
          <a:bodyPr>
            <a:normAutofit fontScale="25000" lnSpcReduction="20000"/>
          </a:bodyPr>
          <a:lstStyle/>
          <a:p>
            <a:pPr algn="just"/>
            <a:endParaRPr lang="en-US" sz="4000" b="1" dirty="0" smtClean="0">
              <a:solidFill>
                <a:schemeClr val="tx1"/>
              </a:solidFill>
            </a:endParaRPr>
          </a:p>
          <a:p>
            <a:pPr algn="just"/>
            <a:r>
              <a:rPr lang="en-US" sz="5600" b="1" dirty="0" smtClean="0">
                <a:solidFill>
                  <a:schemeClr val="tx1"/>
                </a:solidFill>
              </a:rPr>
              <a:t>Instructions to assistant field workers on the method of posing questions:-</a:t>
            </a:r>
            <a:endParaRPr lang="en-US" sz="5600" dirty="0" smtClean="0">
              <a:solidFill>
                <a:schemeClr val="tx1"/>
              </a:solidFill>
            </a:endParaRPr>
          </a:p>
          <a:p>
            <a:pPr algn="just"/>
            <a:r>
              <a:rPr lang="en-US" sz="6400" dirty="0" smtClean="0">
                <a:solidFill>
                  <a:schemeClr val="tx1"/>
                </a:solidFill>
              </a:rPr>
              <a:t>These questions are to be posed orally in Hindi to unorganized/ informal sector workers aged 18 years or above in the selected lower class communities of </a:t>
            </a:r>
            <a:r>
              <a:rPr lang="en-US" sz="6400" dirty="0" err="1" smtClean="0">
                <a:solidFill>
                  <a:schemeClr val="tx1"/>
                </a:solidFill>
              </a:rPr>
              <a:t>Aradhaknagar</a:t>
            </a:r>
            <a:r>
              <a:rPr lang="en-US" sz="6400" dirty="0" smtClean="0">
                <a:solidFill>
                  <a:schemeClr val="tx1"/>
                </a:solidFill>
              </a:rPr>
              <a:t> in East Delhi and </a:t>
            </a:r>
            <a:r>
              <a:rPr lang="en-US" sz="6400" dirty="0" err="1" smtClean="0">
                <a:solidFill>
                  <a:schemeClr val="tx1"/>
                </a:solidFill>
              </a:rPr>
              <a:t>Dhantala</a:t>
            </a:r>
            <a:r>
              <a:rPr lang="en-US" sz="6400" dirty="0" smtClean="0">
                <a:solidFill>
                  <a:schemeClr val="tx1"/>
                </a:solidFill>
              </a:rPr>
              <a:t> in western Uttar Pradesh. </a:t>
            </a:r>
          </a:p>
          <a:p>
            <a:pPr algn="just"/>
            <a:r>
              <a:rPr lang="en-US" sz="6400" dirty="0" smtClean="0">
                <a:solidFill>
                  <a:schemeClr val="tx1"/>
                </a:solidFill>
              </a:rPr>
              <a:t>All 460 households in the two communities need to be approached and covered if willing.</a:t>
            </a:r>
          </a:p>
          <a:p>
            <a:pPr algn="just"/>
            <a:r>
              <a:rPr lang="en-US" sz="6400" dirty="0" smtClean="0">
                <a:solidFill>
                  <a:schemeClr val="tx1"/>
                </a:solidFill>
              </a:rPr>
              <a:t>Various prompts have also been suggested along with most questions. However, these shall be used only where necessary and after recording the respondent’s initial response to the original open </a:t>
            </a:r>
            <a:r>
              <a:rPr lang="en-US" sz="6400" dirty="0" err="1" smtClean="0">
                <a:solidFill>
                  <a:schemeClr val="tx1"/>
                </a:solidFill>
              </a:rPr>
              <a:t>eneded</a:t>
            </a:r>
            <a:r>
              <a:rPr lang="en-US" sz="6400" dirty="0" smtClean="0">
                <a:solidFill>
                  <a:schemeClr val="tx1"/>
                </a:solidFill>
              </a:rPr>
              <a:t> question. </a:t>
            </a:r>
          </a:p>
          <a:p>
            <a:pPr algn="just"/>
            <a:r>
              <a:rPr lang="en-US" sz="6400" dirty="0" smtClean="0">
                <a:solidFill>
                  <a:schemeClr val="tx1"/>
                </a:solidFill>
              </a:rPr>
              <a:t>Use the native diction and colloquial idiom as far as possible. </a:t>
            </a:r>
          </a:p>
          <a:p>
            <a:pPr algn="just"/>
            <a:r>
              <a:rPr lang="en-US" sz="6400" dirty="0" smtClean="0">
                <a:solidFill>
                  <a:schemeClr val="tx1"/>
                </a:solidFill>
              </a:rPr>
              <a:t>Some questions will need </a:t>
            </a:r>
            <a:r>
              <a:rPr lang="en-US" sz="6400" dirty="0" err="1" smtClean="0">
                <a:solidFill>
                  <a:schemeClr val="tx1"/>
                </a:solidFill>
              </a:rPr>
              <a:t>clarificatory</a:t>
            </a:r>
            <a:r>
              <a:rPr lang="en-US" sz="6400" dirty="0" smtClean="0">
                <a:solidFill>
                  <a:schemeClr val="tx1"/>
                </a:solidFill>
              </a:rPr>
              <a:t> remarks. But avoid imposing your views on the subjects.</a:t>
            </a:r>
          </a:p>
          <a:p>
            <a:pPr algn="just"/>
            <a:r>
              <a:rPr lang="en-US" sz="6400" dirty="0" smtClean="0">
                <a:solidFill>
                  <a:schemeClr val="tx1"/>
                </a:solidFill>
              </a:rPr>
              <a:t>Some questions have several parts. Pose only one at a time and proceed to the next question only after giving time for first’s answer.</a:t>
            </a:r>
          </a:p>
          <a:p>
            <a:pPr algn="just"/>
            <a:r>
              <a:rPr lang="en-US" sz="6400" dirty="0" smtClean="0">
                <a:solidFill>
                  <a:schemeClr val="tx1"/>
                </a:solidFill>
              </a:rPr>
              <a:t>Don’t suggest answers while presenting questions even indirectly. Pause for replies if the respondent needs time. Only in the second attempt offer optional answers for the respondent to chose from all possible angles. Carefully avoid putting words in respondent’s mouth.</a:t>
            </a:r>
          </a:p>
          <a:p>
            <a:pPr algn="just"/>
            <a:r>
              <a:rPr lang="en-US" sz="6400" dirty="0" smtClean="0">
                <a:solidFill>
                  <a:schemeClr val="tx1"/>
                </a:solidFill>
              </a:rPr>
              <a:t>Put all significant statements in the original language of the respondent with quotation marks.</a:t>
            </a:r>
          </a:p>
          <a:p>
            <a:pPr algn="just"/>
            <a:r>
              <a:rPr lang="en-US" sz="6400" dirty="0" smtClean="0">
                <a:solidFill>
                  <a:schemeClr val="tx1"/>
                </a:solidFill>
              </a:rPr>
              <a:t>If an answer is ambiguous or contradictory, note it like that first. Don’t force consistency except to prevent a slip by repeating the concerned questions once more.</a:t>
            </a:r>
          </a:p>
          <a:p>
            <a:pPr algn="just"/>
            <a:r>
              <a:rPr lang="en-US" sz="6400" dirty="0" smtClean="0">
                <a:solidFill>
                  <a:schemeClr val="tx1"/>
                </a:solidFill>
              </a:rPr>
              <a:t>Write on one side of the sheet only with date and place mentioned on top. Leave margins on both sides.</a:t>
            </a:r>
          </a:p>
          <a:p>
            <a:pPr algn="just"/>
            <a:r>
              <a:rPr lang="en-US" sz="6400" b="1" dirty="0" smtClean="0">
                <a:solidFill>
                  <a:schemeClr val="tx1"/>
                </a:solidFill>
              </a:rPr>
              <a:t>Write field notes in Hindi only so that the literate subjects can clearly see what has been written about them and take their comments on rough as well final draft before submission.</a:t>
            </a:r>
            <a:endParaRPr lang="en-US" sz="6400" dirty="0" smtClean="0">
              <a:solidFill>
                <a:schemeClr val="tx1"/>
              </a:solidFill>
            </a:endParaRPr>
          </a:p>
          <a:p>
            <a:pPr algn="just"/>
            <a:r>
              <a:rPr lang="en-US" sz="6400" dirty="0" smtClean="0">
                <a:solidFill>
                  <a:schemeClr val="tx1"/>
                </a:solidFill>
              </a:rPr>
              <a:t>Record interviews on cassettes and take photographs if happily allowed by the subjects. </a:t>
            </a:r>
          </a:p>
          <a:p>
            <a:pPr algn="just"/>
            <a:r>
              <a:rPr lang="en-US" sz="6400" dirty="0" smtClean="0">
                <a:solidFill>
                  <a:schemeClr val="tx1"/>
                </a:solidFill>
              </a:rPr>
              <a:t>Use pseudonyms wherever desired by the respondent.</a:t>
            </a:r>
            <a:r>
              <a:rPr lang="en-US" sz="5600" dirty="0" smtClean="0">
                <a:solidFill>
                  <a:schemeClr val="tx1"/>
                </a:solidFill>
              </a:rPr>
              <a:t>				</a:t>
            </a:r>
          </a:p>
          <a:p>
            <a:pPr algn="just"/>
            <a:r>
              <a:rPr lang="en-US" sz="5600" dirty="0" err="1" smtClean="0">
                <a:solidFill>
                  <a:schemeClr val="tx1"/>
                </a:solidFill>
              </a:rPr>
              <a:t>Devesh</a:t>
            </a:r>
            <a:r>
              <a:rPr lang="en-US" sz="5600" dirty="0" smtClean="0">
                <a:solidFill>
                  <a:schemeClr val="tx1"/>
                </a:solidFill>
              </a:rPr>
              <a:t> Vijay, IEG/ 2013.</a:t>
            </a:r>
            <a:endParaRPr lang="en-US" sz="440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533400" y="1600200"/>
            <a:ext cx="86106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 may be mentioned that to limit the problem of unacknowledged health problems in poor’s reporting pattern I tried to double check the prevalence of morbidity than repeated interview with more than one member of every family that agreed to talk on the issue in both selected communities.</a:t>
            </a:r>
            <a:endParaRPr kumimoji="0" lang="en-US"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Although accessibility was a major factor in their selection for surveys. Yet, the sample is proposes I the same that it emerges from two major segments of the under privileged ‘Bharat’ that constitutes 90% of our society without representing them of course.</a:t>
            </a:r>
            <a:endParaRPr kumimoji="0" lang="en-US"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eaLnBrk="0" fontAlgn="base" hangingPunct="0">
              <a:spcBef>
                <a:spcPct val="0"/>
              </a:spcBef>
              <a:spcAft>
                <a:spcPct val="0"/>
              </a:spcAf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number of trained post graduates helped me in completing door to door surveys</a:t>
            </a:r>
            <a:r>
              <a:rPr kumimoji="0" lang="en-US"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40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lang="en-US" sz="1600" dirty="0">
                <a:latin typeface="Times New Roman" pitchFamily="18" charset="0"/>
                <a:cs typeface="Times New Roman" pitchFamily="18" charset="0"/>
              </a:rPr>
              <a:t>Detailed instructions in </a:t>
            </a:r>
            <a:r>
              <a:rPr lang="en-US" sz="1600" dirty="0" err="1">
                <a:latin typeface="Times New Roman" pitchFamily="18" charset="0"/>
                <a:cs typeface="Times New Roman" pitchFamily="18" charset="0"/>
              </a:rPr>
              <a:t>hindi</a:t>
            </a:r>
            <a:r>
              <a:rPr lang="en-US" sz="1600" dirty="0">
                <a:latin typeface="Times New Roman" pitchFamily="18" charset="0"/>
                <a:cs typeface="Times New Roman" pitchFamily="18" charset="0"/>
              </a:rPr>
              <a:t> a and English were given to the surveyors and answers were always written in </a:t>
            </a:r>
            <a:r>
              <a:rPr lang="en-US" sz="1600" dirty="0" err="1">
                <a:latin typeface="Times New Roman" pitchFamily="18" charset="0"/>
                <a:cs typeface="Times New Roman" pitchFamily="18" charset="0"/>
              </a:rPr>
              <a:t>hindi</a:t>
            </a:r>
            <a:r>
              <a:rPr lang="en-US" sz="1600" dirty="0">
                <a:latin typeface="Times New Roman" pitchFamily="18" charset="0"/>
                <a:cs typeface="Times New Roman" pitchFamily="18" charset="0"/>
              </a:rPr>
              <a:t> so that our respondents could check and be partners in developing the data base.</a:t>
            </a:r>
            <a:endParaRPr lang="en-US" sz="2000" dirty="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838200" y="457200"/>
            <a:ext cx="7315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Individuals Reporting Chronic Illness </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Dhantala </a:t>
            </a: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1989</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3" name="Table 2"/>
          <p:cNvGraphicFramePr>
            <a:graphicFrameLocks noGrp="1"/>
          </p:cNvGraphicFramePr>
          <p:nvPr/>
        </p:nvGraphicFramePr>
        <p:xfrm>
          <a:off x="2438400" y="1447800"/>
          <a:ext cx="4711699" cy="1648891"/>
        </p:xfrm>
        <a:graphic>
          <a:graphicData uri="http://schemas.openxmlformats.org/drawingml/2006/table">
            <a:tbl>
              <a:tblPr/>
              <a:tblGrid>
                <a:gridCol w="1076960"/>
                <a:gridCol w="1076960"/>
                <a:gridCol w="942339"/>
                <a:gridCol w="1615440"/>
              </a:tblGrid>
              <a:tr h="1066800">
                <a:tc>
                  <a:txBody>
                    <a:bodyPr/>
                    <a:lstStyle/>
                    <a:p>
                      <a:pPr marL="0" marR="0" algn="ctr">
                        <a:lnSpc>
                          <a:spcPct val="115000"/>
                        </a:lnSpc>
                        <a:spcBef>
                          <a:spcPts val="0"/>
                        </a:spcBef>
                        <a:spcAft>
                          <a:spcPts val="0"/>
                        </a:spcAft>
                      </a:pPr>
                      <a:r>
                        <a:rPr lang="en-US" sz="1200" b="1" dirty="0" smtClean="0">
                          <a:latin typeface="Times New Roman"/>
                          <a:ea typeface="Times New Roman"/>
                          <a:cs typeface="Times New Roman"/>
                        </a:rPr>
                        <a:t>Incidence</a:t>
                      </a:r>
                    </a:p>
                    <a:p>
                      <a:pPr marL="0" marR="0" algn="ctr">
                        <a:lnSpc>
                          <a:spcPct val="115000"/>
                        </a:lnSpc>
                        <a:spcBef>
                          <a:spcPts val="0"/>
                        </a:spcBef>
                        <a:spcAft>
                          <a:spcPts val="0"/>
                        </a:spcAft>
                      </a:pPr>
                      <a:r>
                        <a:rPr lang="en-US" sz="1200" b="1" dirty="0" smtClean="0">
                          <a:latin typeface="Times New Roman"/>
                          <a:ea typeface="Times New Roman"/>
                          <a:cs typeface="Times New Roman"/>
                        </a:rPr>
                        <a:t>of </a:t>
                      </a:r>
                      <a:r>
                        <a:rPr lang="en-US" sz="1200" b="1" dirty="0">
                          <a:latin typeface="Times New Roman"/>
                          <a:ea typeface="Times New Roman"/>
                          <a:cs typeface="Times New Roman"/>
                        </a:rPr>
                        <a:t>illness</a:t>
                      </a:r>
                      <a:endParaRPr lang="en-US" sz="1600" dirty="0">
                        <a:latin typeface="Calibri"/>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latin typeface="Times New Roman"/>
                          <a:ea typeface="Times New Roman"/>
                          <a:cs typeface="Times New Roman"/>
                        </a:rPr>
                        <a:t>Number of Households</a:t>
                      </a:r>
                      <a:endParaRPr lang="en-US" sz="1600">
                        <a:latin typeface="Calibri"/>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latin typeface="Times New Roman"/>
                          <a:ea typeface="Times New Roman"/>
                          <a:cs typeface="Times New Roman"/>
                        </a:rPr>
                        <a:t>Responding Households</a:t>
                      </a:r>
                      <a:endParaRPr lang="en-US" sz="1600">
                        <a:latin typeface="Calibri"/>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latin typeface="Times New Roman"/>
                          <a:ea typeface="Times New Roman"/>
                          <a:cs typeface="Times New Roman"/>
                        </a:rPr>
                        <a:t>Families Reporting </a:t>
                      </a:r>
                      <a:r>
                        <a:rPr lang="en-US" sz="1200" b="1" dirty="0" smtClean="0">
                          <a:latin typeface="Times New Roman"/>
                          <a:ea typeface="Times New Roman"/>
                          <a:cs typeface="Times New Roman"/>
                        </a:rPr>
                        <a:t>at Least One Chronically </a:t>
                      </a:r>
                      <a:r>
                        <a:rPr lang="en-US" sz="1200" b="1" dirty="0">
                          <a:latin typeface="Times New Roman"/>
                          <a:ea typeface="Times New Roman"/>
                          <a:cs typeface="Times New Roman"/>
                        </a:rPr>
                        <a:t>Ill </a:t>
                      </a:r>
                      <a:r>
                        <a:rPr lang="en-US" sz="1200" b="1" dirty="0" smtClean="0">
                          <a:latin typeface="Times New Roman"/>
                          <a:ea typeface="Times New Roman"/>
                          <a:cs typeface="Times New Roman"/>
                        </a:rPr>
                        <a:t>adult</a:t>
                      </a:r>
                      <a:endParaRPr lang="en-US" sz="1600" dirty="0">
                        <a:latin typeface="Calibri"/>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091">
                <a:tc>
                  <a:txBody>
                    <a:bodyPr/>
                    <a:lstStyle/>
                    <a:p>
                      <a:pPr marL="0" marR="0" algn="ctr">
                        <a:lnSpc>
                          <a:spcPct val="115000"/>
                        </a:lnSpc>
                        <a:spcBef>
                          <a:spcPts val="0"/>
                        </a:spcBef>
                        <a:spcAft>
                          <a:spcPts val="0"/>
                        </a:spcAft>
                      </a:pPr>
                      <a:r>
                        <a:rPr lang="en-US" sz="1600" dirty="0" smtClean="0">
                          <a:latin typeface="Calibri"/>
                          <a:ea typeface="Times New Roman"/>
                          <a:cs typeface="Times New Roman"/>
                        </a:rPr>
                        <a:t>Number</a:t>
                      </a:r>
                      <a:r>
                        <a:rPr lang="en-US" sz="1600" baseline="0" dirty="0" smtClean="0">
                          <a:latin typeface="Calibri"/>
                          <a:ea typeface="Times New Roman"/>
                          <a:cs typeface="Times New Roman"/>
                        </a:rPr>
                        <a:t> of Families</a:t>
                      </a:r>
                      <a:endParaRPr lang="en-US" sz="1600" dirty="0">
                        <a:latin typeface="Calibri"/>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smtClean="0">
                          <a:latin typeface="Times New Roman"/>
                          <a:ea typeface="Times New Roman"/>
                          <a:cs typeface="Times New Roman"/>
                        </a:rPr>
                        <a:t>367</a:t>
                      </a:r>
                      <a:endParaRPr lang="en-US" sz="1600" dirty="0">
                        <a:latin typeface="Calibri"/>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smtClean="0">
                          <a:latin typeface="Times New Roman"/>
                          <a:ea typeface="Times New Roman"/>
                          <a:cs typeface="Times New Roman"/>
                        </a:rPr>
                        <a:t>362</a:t>
                      </a:r>
                      <a:endParaRPr lang="en-US" sz="1600" dirty="0">
                        <a:latin typeface="Calibri"/>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latin typeface="Calibri"/>
                          <a:ea typeface="Times New Roman"/>
                          <a:cs typeface="Times New Roman"/>
                        </a:rPr>
                        <a:t>57 (14%)</a:t>
                      </a:r>
                      <a:endParaRPr lang="en-US" sz="1600" dirty="0">
                        <a:latin typeface="Calibri"/>
                        <a:ea typeface="Times New Roman"/>
                        <a:cs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578" name="Rectangle 2"/>
          <p:cNvSpPr>
            <a:spLocks noChangeArrowheads="1"/>
          </p:cNvSpPr>
          <p:nvPr/>
        </p:nvSpPr>
        <p:spPr bwMode="auto">
          <a:xfrm>
            <a:off x="2590800" y="3429000"/>
            <a:ext cx="4572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Index</a:t>
            </a: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Population of Dhantala in 1989 was 2080</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133600" y="762000"/>
            <a:ext cx="4800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Indices of Hunger in Dhantala, March 2013</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Total HHs: 370;   Sample Size: 300</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685800" y="1371600"/>
          <a:ext cx="7772399" cy="2090056"/>
        </p:xfrm>
        <a:graphic>
          <a:graphicData uri="http://schemas.openxmlformats.org/drawingml/2006/table">
            <a:tbl>
              <a:tblPr/>
              <a:tblGrid>
                <a:gridCol w="452903"/>
                <a:gridCol w="6428300"/>
                <a:gridCol w="891196"/>
              </a:tblGrid>
              <a:tr h="261257">
                <a:tc>
                  <a:txBody>
                    <a:bodyPr/>
                    <a:lstStyle/>
                    <a:p>
                      <a:pPr marL="0" marR="0">
                        <a:lnSpc>
                          <a:spcPct val="115000"/>
                        </a:lnSpc>
                        <a:spcBef>
                          <a:spcPts val="0"/>
                        </a:spcBef>
                        <a:spcAft>
                          <a:spcPts val="0"/>
                        </a:spcAft>
                      </a:pPr>
                      <a:r>
                        <a:rPr lang="en-US" sz="1300" b="1" kern="1200" dirty="0">
                          <a:solidFill>
                            <a:srgbClr val="000000"/>
                          </a:solidFill>
                          <a:latin typeface="Times New Roman" pitchFamily="18" charset="0"/>
                          <a:ea typeface="Times New Roman"/>
                          <a:cs typeface="Times New Roman" pitchFamily="18" charset="0"/>
                        </a:rPr>
                        <a:t>1</a:t>
                      </a:r>
                      <a:r>
                        <a:rPr lang="en-US" sz="1300" b="1" kern="1200" dirty="0">
                          <a:solidFill>
                            <a:srgbClr val="365F91"/>
                          </a:solidFill>
                          <a:latin typeface="Times New Roman" pitchFamily="18" charset="0"/>
                          <a:ea typeface="Times New Roman"/>
                          <a:cs typeface="Times New Roman" pitchFamily="18" charset="0"/>
                        </a:rPr>
                        <a:t> </a:t>
                      </a:r>
                      <a:endParaRPr lang="en-US" sz="13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a:solidFill>
                            <a:srgbClr val="000000"/>
                          </a:solidFill>
                          <a:latin typeface="Times New Roman" pitchFamily="18" charset="0"/>
                          <a:ea typeface="Times New Roman"/>
                          <a:cs typeface="Times New Roman" pitchFamily="18" charset="0"/>
                        </a:rPr>
                        <a:t>Households which went without adequate food at least once in last one years</a:t>
                      </a:r>
                      <a:r>
                        <a:rPr lang="en-US" sz="1300" kern="1200">
                          <a:solidFill>
                            <a:srgbClr val="365F91"/>
                          </a:solidFill>
                          <a:latin typeface="Times New Roman" pitchFamily="18" charset="0"/>
                          <a:ea typeface="Times New Roman"/>
                          <a:cs typeface="Times New Roman" pitchFamily="18" charset="0"/>
                        </a:rPr>
                        <a:t> </a:t>
                      </a:r>
                      <a:endParaRPr lang="en-US" sz="13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a:solidFill>
                            <a:srgbClr val="000000"/>
                          </a:solidFill>
                          <a:latin typeface="Times New Roman" pitchFamily="18" charset="0"/>
                          <a:ea typeface="Times New Roman"/>
                          <a:cs typeface="Times New Roman" pitchFamily="18" charset="0"/>
                        </a:rPr>
                        <a:t>54</a:t>
                      </a:r>
                      <a:r>
                        <a:rPr lang="en-US" sz="1300" kern="1200">
                          <a:solidFill>
                            <a:srgbClr val="365F91"/>
                          </a:solidFill>
                          <a:latin typeface="Times New Roman" pitchFamily="18" charset="0"/>
                          <a:ea typeface="Times New Roman"/>
                          <a:cs typeface="Times New Roman" pitchFamily="18" charset="0"/>
                        </a:rPr>
                        <a:t> </a:t>
                      </a:r>
                      <a:endParaRPr lang="en-US" sz="13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257">
                <a:tc>
                  <a:txBody>
                    <a:bodyPr/>
                    <a:lstStyle/>
                    <a:p>
                      <a:pPr marL="0" marR="0">
                        <a:lnSpc>
                          <a:spcPct val="115000"/>
                        </a:lnSpc>
                        <a:spcBef>
                          <a:spcPts val="0"/>
                        </a:spcBef>
                        <a:spcAft>
                          <a:spcPts val="0"/>
                        </a:spcAft>
                      </a:pPr>
                      <a:r>
                        <a:rPr lang="en-US" sz="1300" b="1" kern="1200">
                          <a:solidFill>
                            <a:srgbClr val="000000"/>
                          </a:solidFill>
                          <a:latin typeface="Times New Roman" pitchFamily="18" charset="0"/>
                          <a:ea typeface="Times New Roman"/>
                          <a:cs typeface="Times New Roman" pitchFamily="18" charset="0"/>
                        </a:rPr>
                        <a:t>2</a:t>
                      </a:r>
                      <a:r>
                        <a:rPr lang="en-US" sz="1300" b="1" kern="1200">
                          <a:solidFill>
                            <a:srgbClr val="365F91"/>
                          </a:solidFill>
                          <a:latin typeface="Times New Roman" pitchFamily="18" charset="0"/>
                          <a:ea typeface="Times New Roman"/>
                          <a:cs typeface="Times New Roman" pitchFamily="18" charset="0"/>
                        </a:rPr>
                        <a:t> </a:t>
                      </a:r>
                      <a:endParaRPr lang="en-US" sz="13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solidFill>
                            <a:srgbClr val="000000"/>
                          </a:solidFill>
                          <a:latin typeface="Times New Roman" pitchFamily="18" charset="0"/>
                          <a:ea typeface="Times New Roman"/>
                          <a:cs typeface="Times New Roman" pitchFamily="18" charset="0"/>
                        </a:rPr>
                        <a:t>Households which have always had at least two meals daily in last one years</a:t>
                      </a:r>
                      <a:r>
                        <a:rPr lang="en-US" sz="1300" kern="1200" dirty="0">
                          <a:solidFill>
                            <a:srgbClr val="365F91"/>
                          </a:solidFill>
                          <a:latin typeface="Times New Roman" pitchFamily="18" charset="0"/>
                          <a:ea typeface="Times New Roman"/>
                          <a:cs typeface="Times New Roman" pitchFamily="18" charset="0"/>
                        </a:rPr>
                        <a:t> </a:t>
                      </a:r>
                      <a:endParaRPr lang="en-US" sz="13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solidFill>
                            <a:srgbClr val="000000"/>
                          </a:solidFill>
                          <a:latin typeface="Times New Roman" pitchFamily="18" charset="0"/>
                          <a:ea typeface="Times New Roman"/>
                          <a:cs typeface="Times New Roman" pitchFamily="18" charset="0"/>
                        </a:rPr>
                        <a:t>246</a:t>
                      </a:r>
                      <a:r>
                        <a:rPr lang="en-US" sz="1300" kern="1200" dirty="0">
                          <a:solidFill>
                            <a:srgbClr val="365F91"/>
                          </a:solidFill>
                          <a:latin typeface="Times New Roman" pitchFamily="18" charset="0"/>
                          <a:ea typeface="Times New Roman"/>
                          <a:cs typeface="Times New Roman" pitchFamily="18" charset="0"/>
                        </a:rPr>
                        <a:t> </a:t>
                      </a:r>
                      <a:endParaRPr lang="en-US" sz="13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257">
                <a:tc>
                  <a:txBody>
                    <a:bodyPr/>
                    <a:lstStyle/>
                    <a:p>
                      <a:pPr marL="0" marR="0">
                        <a:lnSpc>
                          <a:spcPct val="115000"/>
                        </a:lnSpc>
                        <a:spcBef>
                          <a:spcPts val="0"/>
                        </a:spcBef>
                        <a:spcAft>
                          <a:spcPts val="0"/>
                        </a:spcAft>
                      </a:pPr>
                      <a:endParaRPr lang="en-US" sz="13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kern="1200" dirty="0">
                          <a:solidFill>
                            <a:srgbClr val="000000"/>
                          </a:solidFill>
                          <a:latin typeface="Times New Roman" pitchFamily="18" charset="0"/>
                          <a:ea typeface="Times New Roman"/>
                          <a:cs typeface="Times New Roman" pitchFamily="18" charset="0"/>
                        </a:rPr>
                        <a:t>Total</a:t>
                      </a:r>
                      <a:r>
                        <a:rPr lang="en-US" sz="1300" b="1" kern="1200" dirty="0">
                          <a:solidFill>
                            <a:srgbClr val="365F91"/>
                          </a:solidFill>
                          <a:latin typeface="Times New Roman" pitchFamily="18" charset="0"/>
                          <a:ea typeface="Times New Roman"/>
                          <a:cs typeface="Times New Roman" pitchFamily="18" charset="0"/>
                        </a:rPr>
                        <a:t> </a:t>
                      </a:r>
                      <a:endParaRPr lang="en-US" sz="13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kern="1200" dirty="0">
                          <a:solidFill>
                            <a:srgbClr val="000000"/>
                          </a:solidFill>
                          <a:latin typeface="Times New Roman" pitchFamily="18" charset="0"/>
                          <a:ea typeface="Times New Roman"/>
                          <a:cs typeface="Times New Roman" pitchFamily="18" charset="0"/>
                        </a:rPr>
                        <a:t>300</a:t>
                      </a:r>
                      <a:r>
                        <a:rPr lang="en-US" sz="1300" b="1" kern="1200" dirty="0">
                          <a:solidFill>
                            <a:srgbClr val="365F91"/>
                          </a:solidFill>
                          <a:latin typeface="Times New Roman" pitchFamily="18" charset="0"/>
                          <a:ea typeface="Times New Roman"/>
                          <a:cs typeface="Times New Roman" pitchFamily="18" charset="0"/>
                        </a:rPr>
                        <a:t> </a:t>
                      </a:r>
                      <a:endParaRPr lang="en-US" sz="1300" b="1"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257">
                <a:tc>
                  <a:txBody>
                    <a:bodyPr/>
                    <a:lstStyle/>
                    <a:p>
                      <a:pPr marL="0" marR="0">
                        <a:lnSpc>
                          <a:spcPct val="115000"/>
                        </a:lnSpc>
                        <a:spcBef>
                          <a:spcPts val="0"/>
                        </a:spcBef>
                        <a:spcAft>
                          <a:spcPts val="0"/>
                        </a:spcAft>
                      </a:pPr>
                      <a:endParaRPr lang="en-US" sz="13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3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3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257">
                <a:tc>
                  <a:txBody>
                    <a:bodyPr/>
                    <a:lstStyle/>
                    <a:p>
                      <a:pPr marL="0" marR="0">
                        <a:lnSpc>
                          <a:spcPct val="115000"/>
                        </a:lnSpc>
                        <a:spcBef>
                          <a:spcPts val="0"/>
                        </a:spcBef>
                        <a:spcAft>
                          <a:spcPts val="0"/>
                        </a:spcAft>
                      </a:pPr>
                      <a:r>
                        <a:rPr lang="en-US" sz="1300" b="1" kern="1200">
                          <a:solidFill>
                            <a:srgbClr val="000000"/>
                          </a:solidFill>
                          <a:latin typeface="Times New Roman" pitchFamily="18" charset="0"/>
                          <a:ea typeface="Times New Roman"/>
                          <a:cs typeface="Times New Roman" pitchFamily="18" charset="0"/>
                        </a:rPr>
                        <a:t>a</a:t>
                      </a:r>
                      <a:r>
                        <a:rPr lang="en-US" sz="1300" b="1" kern="1200">
                          <a:solidFill>
                            <a:srgbClr val="365F91"/>
                          </a:solidFill>
                          <a:latin typeface="Times New Roman" pitchFamily="18" charset="0"/>
                          <a:ea typeface="Times New Roman"/>
                          <a:cs typeface="Times New Roman" pitchFamily="18" charset="0"/>
                        </a:rPr>
                        <a:t> </a:t>
                      </a:r>
                      <a:endParaRPr lang="en-US" sz="13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a:solidFill>
                            <a:srgbClr val="000000"/>
                          </a:solidFill>
                          <a:latin typeface="Times New Roman" pitchFamily="18" charset="0"/>
                          <a:ea typeface="Times New Roman"/>
                          <a:cs typeface="Times New Roman" pitchFamily="18" charset="0"/>
                        </a:rPr>
                        <a:t>Households which always had at least two meals but could not afford milk for children</a:t>
                      </a:r>
                      <a:r>
                        <a:rPr lang="en-US" sz="1300" kern="1200">
                          <a:solidFill>
                            <a:srgbClr val="365F91"/>
                          </a:solidFill>
                          <a:latin typeface="Times New Roman" pitchFamily="18" charset="0"/>
                          <a:ea typeface="Times New Roman"/>
                          <a:cs typeface="Times New Roman" pitchFamily="18" charset="0"/>
                        </a:rPr>
                        <a:t> </a:t>
                      </a:r>
                      <a:endParaRPr lang="en-US" sz="13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a:solidFill>
                            <a:srgbClr val="000000"/>
                          </a:solidFill>
                          <a:latin typeface="Times New Roman" pitchFamily="18" charset="0"/>
                          <a:ea typeface="Times New Roman"/>
                          <a:cs typeface="Times New Roman" pitchFamily="18" charset="0"/>
                        </a:rPr>
                        <a:t>18</a:t>
                      </a:r>
                      <a:r>
                        <a:rPr lang="en-US" sz="1300" kern="1200">
                          <a:solidFill>
                            <a:srgbClr val="365F91"/>
                          </a:solidFill>
                          <a:latin typeface="Times New Roman" pitchFamily="18" charset="0"/>
                          <a:ea typeface="Times New Roman"/>
                          <a:cs typeface="Times New Roman" pitchFamily="18" charset="0"/>
                        </a:rPr>
                        <a:t> </a:t>
                      </a:r>
                      <a:endParaRPr lang="en-US" sz="13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257">
                <a:tc>
                  <a:txBody>
                    <a:bodyPr/>
                    <a:lstStyle/>
                    <a:p>
                      <a:pPr marL="0" marR="0">
                        <a:lnSpc>
                          <a:spcPct val="115000"/>
                        </a:lnSpc>
                        <a:spcBef>
                          <a:spcPts val="0"/>
                        </a:spcBef>
                        <a:spcAft>
                          <a:spcPts val="0"/>
                        </a:spcAft>
                      </a:pPr>
                      <a:r>
                        <a:rPr lang="en-US" sz="1300" b="1" kern="1200">
                          <a:solidFill>
                            <a:srgbClr val="000000"/>
                          </a:solidFill>
                          <a:latin typeface="Times New Roman" pitchFamily="18" charset="0"/>
                          <a:ea typeface="Times New Roman"/>
                          <a:cs typeface="Times New Roman" pitchFamily="18" charset="0"/>
                        </a:rPr>
                        <a:t>b</a:t>
                      </a:r>
                      <a:r>
                        <a:rPr lang="en-US" sz="1300" b="1" kern="1200">
                          <a:solidFill>
                            <a:srgbClr val="365F91"/>
                          </a:solidFill>
                          <a:latin typeface="Times New Roman" pitchFamily="18" charset="0"/>
                          <a:ea typeface="Times New Roman"/>
                          <a:cs typeface="Times New Roman" pitchFamily="18" charset="0"/>
                        </a:rPr>
                        <a:t> </a:t>
                      </a:r>
                      <a:endParaRPr lang="en-US" sz="13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a:solidFill>
                            <a:srgbClr val="000000"/>
                          </a:solidFill>
                          <a:latin typeface="Times New Roman" pitchFamily="18" charset="0"/>
                          <a:ea typeface="Times New Roman"/>
                          <a:cs typeface="Times New Roman" pitchFamily="18" charset="0"/>
                        </a:rPr>
                        <a:t>Households which can afford meat/eggs/fruits at least once a week besides milk</a:t>
                      </a:r>
                      <a:r>
                        <a:rPr lang="en-US" sz="1300" kern="1200">
                          <a:solidFill>
                            <a:srgbClr val="365F91"/>
                          </a:solidFill>
                          <a:latin typeface="Times New Roman" pitchFamily="18" charset="0"/>
                          <a:ea typeface="Times New Roman"/>
                          <a:cs typeface="Times New Roman" pitchFamily="18" charset="0"/>
                        </a:rPr>
                        <a:t> </a:t>
                      </a:r>
                      <a:endParaRPr lang="en-US" sz="13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a:solidFill>
                            <a:srgbClr val="000000"/>
                          </a:solidFill>
                          <a:latin typeface="Times New Roman" pitchFamily="18" charset="0"/>
                          <a:ea typeface="Times New Roman"/>
                          <a:cs typeface="Times New Roman" pitchFamily="18" charset="0"/>
                        </a:rPr>
                        <a:t>201</a:t>
                      </a:r>
                      <a:r>
                        <a:rPr lang="en-US" sz="1300" kern="1200">
                          <a:solidFill>
                            <a:srgbClr val="365F91"/>
                          </a:solidFill>
                          <a:latin typeface="Times New Roman" pitchFamily="18" charset="0"/>
                          <a:ea typeface="Times New Roman"/>
                          <a:cs typeface="Times New Roman" pitchFamily="18" charset="0"/>
                        </a:rPr>
                        <a:t> </a:t>
                      </a:r>
                      <a:endParaRPr lang="en-US" sz="13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257">
                <a:tc>
                  <a:txBody>
                    <a:bodyPr/>
                    <a:lstStyle/>
                    <a:p>
                      <a:pPr marL="0" marR="0">
                        <a:lnSpc>
                          <a:spcPct val="115000"/>
                        </a:lnSpc>
                        <a:spcBef>
                          <a:spcPts val="0"/>
                        </a:spcBef>
                        <a:spcAft>
                          <a:spcPts val="0"/>
                        </a:spcAft>
                      </a:pPr>
                      <a:r>
                        <a:rPr lang="en-US" sz="1300" b="1" kern="1200">
                          <a:solidFill>
                            <a:srgbClr val="000000"/>
                          </a:solidFill>
                          <a:latin typeface="Times New Roman" pitchFamily="18" charset="0"/>
                          <a:ea typeface="Times New Roman"/>
                          <a:cs typeface="Times New Roman" pitchFamily="18" charset="0"/>
                        </a:rPr>
                        <a:t>c</a:t>
                      </a:r>
                      <a:r>
                        <a:rPr lang="en-US" sz="1300" b="1" kern="1200">
                          <a:solidFill>
                            <a:srgbClr val="365F91"/>
                          </a:solidFill>
                          <a:latin typeface="Times New Roman" pitchFamily="18" charset="0"/>
                          <a:ea typeface="Times New Roman"/>
                          <a:cs typeface="Times New Roman" pitchFamily="18" charset="0"/>
                        </a:rPr>
                        <a:t> </a:t>
                      </a:r>
                      <a:endParaRPr lang="en-US" sz="13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a:solidFill>
                            <a:srgbClr val="000000"/>
                          </a:solidFill>
                          <a:latin typeface="Times New Roman" pitchFamily="18" charset="0"/>
                          <a:ea typeface="Times New Roman"/>
                          <a:cs typeface="Times New Roman" pitchFamily="18" charset="0"/>
                        </a:rPr>
                        <a:t>Households which have rarely had meat/eggs/fruits also</a:t>
                      </a:r>
                      <a:r>
                        <a:rPr lang="en-US" sz="1300" kern="1200">
                          <a:solidFill>
                            <a:srgbClr val="365F91"/>
                          </a:solidFill>
                          <a:latin typeface="Times New Roman" pitchFamily="18" charset="0"/>
                          <a:ea typeface="Times New Roman"/>
                          <a:cs typeface="Times New Roman" pitchFamily="18" charset="0"/>
                        </a:rPr>
                        <a:t> </a:t>
                      </a:r>
                      <a:endParaRPr lang="en-US" sz="13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a:solidFill>
                            <a:srgbClr val="000000"/>
                          </a:solidFill>
                          <a:latin typeface="Times New Roman" pitchFamily="18" charset="0"/>
                          <a:ea typeface="Times New Roman"/>
                          <a:cs typeface="Times New Roman" pitchFamily="18" charset="0"/>
                        </a:rPr>
                        <a:t>11</a:t>
                      </a:r>
                      <a:r>
                        <a:rPr lang="en-US" sz="1300" kern="1200">
                          <a:solidFill>
                            <a:srgbClr val="365F91"/>
                          </a:solidFill>
                          <a:latin typeface="Times New Roman" pitchFamily="18" charset="0"/>
                          <a:ea typeface="Times New Roman"/>
                          <a:cs typeface="Times New Roman" pitchFamily="18" charset="0"/>
                        </a:rPr>
                        <a:t> </a:t>
                      </a:r>
                      <a:endParaRPr lang="en-US" sz="13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257">
                <a:tc>
                  <a:txBody>
                    <a:bodyPr/>
                    <a:lstStyle/>
                    <a:p>
                      <a:pPr marL="0" marR="0">
                        <a:lnSpc>
                          <a:spcPct val="115000"/>
                        </a:lnSpc>
                        <a:spcBef>
                          <a:spcPts val="0"/>
                        </a:spcBef>
                        <a:spcAft>
                          <a:spcPts val="0"/>
                        </a:spcAft>
                      </a:pPr>
                      <a:r>
                        <a:rPr lang="en-US" sz="1300" b="1" kern="1200">
                          <a:solidFill>
                            <a:srgbClr val="000000"/>
                          </a:solidFill>
                          <a:latin typeface="Times New Roman" pitchFamily="18" charset="0"/>
                          <a:ea typeface="Times New Roman"/>
                          <a:cs typeface="Times New Roman" pitchFamily="18" charset="0"/>
                        </a:rPr>
                        <a:t>d</a:t>
                      </a:r>
                      <a:r>
                        <a:rPr lang="en-US" sz="1300" b="1" kern="1200">
                          <a:solidFill>
                            <a:srgbClr val="365F91"/>
                          </a:solidFill>
                          <a:latin typeface="Times New Roman" pitchFamily="18" charset="0"/>
                          <a:ea typeface="Times New Roman"/>
                          <a:cs typeface="Times New Roman" pitchFamily="18" charset="0"/>
                        </a:rPr>
                        <a:t> </a:t>
                      </a:r>
                      <a:endParaRPr lang="en-US" sz="13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solidFill>
                            <a:srgbClr val="000000"/>
                          </a:solidFill>
                          <a:latin typeface="Times New Roman" pitchFamily="18" charset="0"/>
                          <a:ea typeface="Times New Roman"/>
                          <a:cs typeface="Times New Roman" pitchFamily="18" charset="0"/>
                        </a:rPr>
                        <a:t>Households which have occasional access to meat/eggs/fruits</a:t>
                      </a:r>
                      <a:r>
                        <a:rPr lang="en-US" sz="1300" kern="1200" dirty="0">
                          <a:solidFill>
                            <a:srgbClr val="365F91"/>
                          </a:solidFill>
                          <a:latin typeface="Times New Roman" pitchFamily="18" charset="0"/>
                          <a:ea typeface="Times New Roman"/>
                          <a:cs typeface="Times New Roman" pitchFamily="18" charset="0"/>
                        </a:rPr>
                        <a:t> </a:t>
                      </a:r>
                      <a:endParaRPr lang="en-US" sz="13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solidFill>
                            <a:srgbClr val="000000"/>
                          </a:solidFill>
                          <a:latin typeface="Times New Roman" pitchFamily="18" charset="0"/>
                          <a:ea typeface="Times New Roman"/>
                          <a:cs typeface="Times New Roman" pitchFamily="18" charset="0"/>
                        </a:rPr>
                        <a:t>70</a:t>
                      </a:r>
                      <a:r>
                        <a:rPr lang="en-US" sz="1300" kern="1200" dirty="0">
                          <a:solidFill>
                            <a:srgbClr val="365F91"/>
                          </a:solidFill>
                          <a:latin typeface="Times New Roman" pitchFamily="18" charset="0"/>
                          <a:ea typeface="Times New Roman"/>
                          <a:cs typeface="Times New Roman" pitchFamily="18" charset="0"/>
                        </a:rPr>
                        <a:t> </a:t>
                      </a:r>
                      <a:endParaRPr lang="en-US" sz="13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1507" name="Rectangle 3"/>
          <p:cNvSpPr>
            <a:spLocks noChangeArrowheads="1"/>
          </p:cNvSpPr>
          <p:nvPr/>
        </p:nvSpPr>
        <p:spPr bwMode="auto">
          <a:xfrm>
            <a:off x="3048000" y="3886200"/>
            <a:ext cx="3048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Health in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Dhantala</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March 2013</a:t>
            </a:r>
            <a:endParaRPr kumimoji="0" lang="en-US" sz="2400" b="0" i="0" u="none" strike="noStrike" cap="none" normalizeH="0" baseline="0" dirty="0" smtClean="0">
              <a:ln>
                <a:noFill/>
              </a:ln>
              <a:solidFill>
                <a:schemeClr val="tx1"/>
              </a:solidFill>
              <a:effectLst/>
              <a:latin typeface="Arial" pitchFamily="34" charset="0"/>
            </a:endParaRPr>
          </a:p>
        </p:txBody>
      </p:sp>
      <p:graphicFrame>
        <p:nvGraphicFramePr>
          <p:cNvPr id="7" name="Table 6"/>
          <p:cNvGraphicFramePr>
            <a:graphicFrameLocks noGrp="1"/>
          </p:cNvGraphicFramePr>
          <p:nvPr/>
        </p:nvGraphicFramePr>
        <p:xfrm>
          <a:off x="1143000" y="4572000"/>
          <a:ext cx="6934201" cy="1053815"/>
        </p:xfrm>
        <a:graphic>
          <a:graphicData uri="http://schemas.openxmlformats.org/drawingml/2006/table">
            <a:tbl>
              <a:tblPr/>
              <a:tblGrid>
                <a:gridCol w="534403"/>
                <a:gridCol w="5669882"/>
                <a:gridCol w="729916"/>
              </a:tblGrid>
              <a:tr h="304800">
                <a:tc>
                  <a:txBody>
                    <a:bodyPr/>
                    <a:lstStyle/>
                    <a:p>
                      <a:pPr marL="0" marR="0">
                        <a:lnSpc>
                          <a:spcPct val="115000"/>
                        </a:lnSpc>
                        <a:spcBef>
                          <a:spcPts val="0"/>
                        </a:spcBef>
                        <a:spcAft>
                          <a:spcPts val="0"/>
                        </a:spcAft>
                      </a:pPr>
                      <a:r>
                        <a:rPr lang="en-US" sz="1200" b="1" kern="1200" dirty="0">
                          <a:solidFill>
                            <a:srgbClr val="000000"/>
                          </a:solidFill>
                          <a:latin typeface="Times New Roman"/>
                          <a:ea typeface="Times New Roman"/>
                          <a:cs typeface="Times New Roman"/>
                        </a:rPr>
                        <a:t>S.NO</a:t>
                      </a:r>
                      <a:endParaRPr lang="en-U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latin typeface="Times New Roman"/>
                          <a:ea typeface="Times New Roman"/>
                          <a:cs typeface="Times New Roman"/>
                        </a:rPr>
                        <a:t>Prevalence of Chronic Illness</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844">
                <a:tc>
                  <a:txBody>
                    <a:bodyPr/>
                    <a:lstStyle/>
                    <a:p>
                      <a:pPr marL="0" marR="0">
                        <a:lnSpc>
                          <a:spcPct val="115000"/>
                        </a:lnSpc>
                        <a:spcBef>
                          <a:spcPts val="0"/>
                        </a:spcBef>
                        <a:spcAft>
                          <a:spcPts val="0"/>
                        </a:spcAft>
                      </a:pPr>
                      <a:r>
                        <a:rPr lang="en-US" sz="1400" b="1" kern="1200">
                          <a:solidFill>
                            <a:srgbClr val="000000"/>
                          </a:solidFill>
                          <a:latin typeface="Times New Roman"/>
                          <a:ea typeface="Times New Roman"/>
                          <a:cs typeface="Times New Roman"/>
                        </a:rPr>
                        <a:t>1</a:t>
                      </a:r>
                      <a:r>
                        <a:rPr lang="en-US" sz="1400" b="1" kern="1200">
                          <a:solidFill>
                            <a:srgbClr val="365F91"/>
                          </a:solidFill>
                          <a:latin typeface="Times New Roman"/>
                          <a:ea typeface="Times New Roman"/>
                          <a:cs typeface="Times New Roman"/>
                        </a:rPr>
                        <a:t> </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a:solidFill>
                            <a:srgbClr val="000000"/>
                          </a:solidFill>
                          <a:latin typeface="Times New Roman"/>
                          <a:ea typeface="Times New Roman"/>
                          <a:cs typeface="Times New Roman"/>
                        </a:rPr>
                        <a:t>Households with at least one </a:t>
                      </a:r>
                      <a:r>
                        <a:rPr lang="en-US" sz="1400" kern="1200" dirty="0" smtClean="0">
                          <a:solidFill>
                            <a:srgbClr val="000000"/>
                          </a:solidFill>
                          <a:latin typeface="Times New Roman"/>
                          <a:ea typeface="Times New Roman"/>
                          <a:cs typeface="Times New Roman"/>
                        </a:rPr>
                        <a:t>adult </a:t>
                      </a:r>
                      <a:r>
                        <a:rPr lang="en-US" sz="1400" kern="1200" dirty="0">
                          <a:solidFill>
                            <a:srgbClr val="000000"/>
                          </a:solidFill>
                          <a:latin typeface="Times New Roman"/>
                          <a:ea typeface="Times New Roman"/>
                          <a:cs typeface="Times New Roman"/>
                        </a:rPr>
                        <a:t>chronically ill </a:t>
                      </a:r>
                      <a:r>
                        <a:rPr lang="en-US" sz="1400" kern="1200" dirty="0" smtClean="0">
                          <a:solidFill>
                            <a:srgbClr val="000000"/>
                          </a:solidFill>
                          <a:latin typeface="Times New Roman"/>
                          <a:ea typeface="Times New Roman"/>
                          <a:cs typeface="Times New Roman"/>
                        </a:rPr>
                        <a:t>in </a:t>
                      </a:r>
                      <a:r>
                        <a:rPr lang="en-US" sz="1400" kern="1200" dirty="0">
                          <a:solidFill>
                            <a:srgbClr val="000000"/>
                          </a:solidFill>
                          <a:latin typeface="Times New Roman"/>
                          <a:ea typeface="Times New Roman"/>
                          <a:cs typeface="Times New Roman"/>
                        </a:rPr>
                        <a:t>past year</a:t>
                      </a:r>
                      <a:r>
                        <a:rPr lang="en-US" sz="1400" kern="1200" dirty="0">
                          <a:solidFill>
                            <a:srgbClr val="365F91"/>
                          </a:solidFill>
                          <a:latin typeface="Times New Roman"/>
                          <a:ea typeface="Times New Roman"/>
                          <a:cs typeface="Times New Roman"/>
                        </a:rPr>
                        <a:t> </a:t>
                      </a: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smtClean="0">
                          <a:solidFill>
                            <a:srgbClr val="365F91"/>
                          </a:solidFill>
                          <a:latin typeface="Times New Roman"/>
                          <a:ea typeface="Times New Roman"/>
                          <a:cs typeface="Times New Roman"/>
                        </a:rPr>
                        <a:t>75  (25%)</a:t>
                      </a: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844">
                <a:tc>
                  <a:txBody>
                    <a:bodyPr/>
                    <a:lstStyle/>
                    <a:p>
                      <a:pPr marL="0" marR="0">
                        <a:lnSpc>
                          <a:spcPct val="115000"/>
                        </a:lnSpc>
                        <a:spcBef>
                          <a:spcPts val="0"/>
                        </a:spcBef>
                        <a:spcAft>
                          <a:spcPts val="0"/>
                        </a:spcAft>
                      </a:pPr>
                      <a:r>
                        <a:rPr lang="en-US" sz="1400" kern="1200">
                          <a:solidFill>
                            <a:srgbClr val="000000"/>
                          </a:solidFill>
                          <a:latin typeface="Times New Roman"/>
                          <a:ea typeface="Times New Roman"/>
                          <a:cs typeface="Times New Roman"/>
                        </a:rPr>
                        <a:t>2</a:t>
                      </a:r>
                      <a:r>
                        <a:rPr lang="en-US" sz="1400" kern="1200">
                          <a:solidFill>
                            <a:srgbClr val="365F91"/>
                          </a:solidFill>
                          <a:latin typeface="Times New Roman"/>
                          <a:ea typeface="Times New Roman"/>
                          <a:cs typeface="Times New Roman"/>
                        </a:rPr>
                        <a:t> </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a:solidFill>
                            <a:srgbClr val="000000"/>
                          </a:solidFill>
                          <a:latin typeface="Times New Roman"/>
                          <a:ea typeface="Times New Roman"/>
                          <a:cs typeface="Times New Roman"/>
                        </a:rPr>
                        <a:t>Households with no chronically ill </a:t>
                      </a:r>
                      <a:r>
                        <a:rPr lang="en-US" sz="1400" kern="1200" dirty="0" smtClean="0">
                          <a:solidFill>
                            <a:srgbClr val="000000"/>
                          </a:solidFill>
                          <a:latin typeface="Times New Roman"/>
                          <a:ea typeface="Times New Roman"/>
                          <a:cs typeface="Times New Roman"/>
                        </a:rPr>
                        <a:t> adult in </a:t>
                      </a:r>
                      <a:r>
                        <a:rPr lang="en-US" sz="1400" kern="1200" dirty="0">
                          <a:solidFill>
                            <a:srgbClr val="000000"/>
                          </a:solidFill>
                          <a:latin typeface="Times New Roman"/>
                          <a:ea typeface="Times New Roman"/>
                          <a:cs typeface="Times New Roman"/>
                        </a:rPr>
                        <a:t>past year</a:t>
                      </a:r>
                      <a:r>
                        <a:rPr lang="en-US" sz="1400" kern="1200" dirty="0">
                          <a:solidFill>
                            <a:srgbClr val="365F91"/>
                          </a:solidFill>
                          <a:latin typeface="Times New Roman"/>
                          <a:ea typeface="Times New Roman"/>
                          <a:cs typeface="Times New Roman"/>
                        </a:rPr>
                        <a:t> </a:t>
                      </a: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smtClean="0">
                          <a:solidFill>
                            <a:srgbClr val="000000"/>
                          </a:solidFill>
                          <a:latin typeface="Times New Roman"/>
                          <a:ea typeface="Times New Roman"/>
                          <a:cs typeface="Times New Roman"/>
                        </a:rPr>
                        <a:t>225</a:t>
                      </a: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371600" y="381000"/>
            <a:ext cx="6400800"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Adult Morbidity:</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Chronic Illness </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Aradhaknagar (1988-89)</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3" name="Table 2"/>
          <p:cNvGraphicFramePr>
            <a:graphicFrameLocks noGrp="1"/>
          </p:cNvGraphicFramePr>
          <p:nvPr/>
        </p:nvGraphicFramePr>
        <p:xfrm>
          <a:off x="1371601" y="1676400"/>
          <a:ext cx="6324600" cy="1219200"/>
        </p:xfrm>
        <a:graphic>
          <a:graphicData uri="http://schemas.openxmlformats.org/drawingml/2006/table">
            <a:tbl>
              <a:tblPr/>
              <a:tblGrid>
                <a:gridCol w="1843728"/>
                <a:gridCol w="1191626"/>
                <a:gridCol w="1104794"/>
                <a:gridCol w="1092226"/>
                <a:gridCol w="1092226"/>
              </a:tblGrid>
              <a:tr h="275486">
                <a:tc>
                  <a:txBody>
                    <a:bodyPr/>
                    <a:lstStyle/>
                    <a:p>
                      <a:pPr marL="0" marR="0" algn="l">
                        <a:lnSpc>
                          <a:spcPct val="115000"/>
                        </a:lnSpc>
                        <a:spcBef>
                          <a:spcPts val="0"/>
                        </a:spcBef>
                        <a:spcAft>
                          <a:spcPts val="0"/>
                        </a:spcAft>
                      </a:pPr>
                      <a:r>
                        <a:rPr lang="en-US" sz="1400" b="1" dirty="0" smtClean="0">
                          <a:latin typeface="Times New Roman"/>
                          <a:ea typeface="Calibri"/>
                          <a:cs typeface="Times New Roman"/>
                        </a:rPr>
                        <a:t>Incidence </a:t>
                      </a:r>
                      <a:r>
                        <a:rPr lang="en-US" sz="1400" b="1" dirty="0">
                          <a:latin typeface="Times New Roman"/>
                          <a:ea typeface="Calibri"/>
                          <a:cs typeface="Times New Roman"/>
                        </a:rPr>
                        <a:t>of Illness</a:t>
                      </a:r>
                      <a:endParaRPr lang="en-US" sz="1100" b="1" dirty="0">
                        <a:latin typeface="Calibri"/>
                        <a:ea typeface="Calibri"/>
                        <a:cs typeface="Times New Roman"/>
                      </a:endParaRPr>
                    </a:p>
                  </a:txBody>
                  <a:tcPr marL="61852" marR="61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latin typeface="Times New Roman"/>
                          <a:ea typeface="Calibri"/>
                          <a:cs typeface="Times New Roman"/>
                        </a:rPr>
                        <a:t>No. of Families</a:t>
                      </a:r>
                      <a:endParaRPr lang="en-US" sz="1100" b="1" dirty="0">
                        <a:latin typeface="Calibri"/>
                        <a:ea typeface="Calibri"/>
                        <a:cs typeface="Times New Roman"/>
                      </a:endParaRPr>
                    </a:p>
                  </a:txBody>
                  <a:tcPr marL="61852" marR="61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smtClean="0">
                          <a:latin typeface="Times New Roman"/>
                          <a:ea typeface="Calibri"/>
                          <a:cs typeface="Times New Roman"/>
                        </a:rPr>
                        <a:t>Chronically Ill </a:t>
                      </a:r>
                      <a:r>
                        <a:rPr lang="en-US" sz="1400" b="1" dirty="0" smtClean="0">
                          <a:latin typeface="Times New Roman"/>
                          <a:ea typeface="Calibri"/>
                          <a:cs typeface="Times New Roman"/>
                        </a:rPr>
                        <a:t>Adults</a:t>
                      </a:r>
                      <a:endParaRPr lang="en-US" sz="1100" b="1" dirty="0">
                        <a:latin typeface="Calibri"/>
                        <a:ea typeface="Calibri"/>
                        <a:cs typeface="Times New Roman"/>
                      </a:endParaRPr>
                    </a:p>
                  </a:txBody>
                  <a:tcPr marL="61852" marR="61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latin typeface="Times New Roman"/>
                          <a:ea typeface="Calibri"/>
                          <a:cs typeface="Times New Roman"/>
                        </a:rPr>
                        <a:t>Total </a:t>
                      </a:r>
                      <a:r>
                        <a:rPr lang="en-US" sz="1400" b="1" dirty="0" smtClean="0">
                          <a:latin typeface="Times New Roman"/>
                          <a:ea typeface="Calibri"/>
                          <a:cs typeface="Times New Roman"/>
                        </a:rPr>
                        <a:t>Adults</a:t>
                      </a:r>
                      <a:endParaRPr lang="en-US" sz="1100" b="1" dirty="0">
                        <a:latin typeface="Calibri"/>
                        <a:ea typeface="Calibri"/>
                        <a:cs typeface="Times New Roman"/>
                      </a:endParaRPr>
                    </a:p>
                  </a:txBody>
                  <a:tcPr marL="61852" marR="61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latin typeface="Times New Roman"/>
                          <a:ea typeface="Calibri"/>
                          <a:cs typeface="Times New Roman"/>
                        </a:rPr>
                        <a:t>Percent </a:t>
                      </a:r>
                      <a:endParaRPr lang="en-US" sz="1100" b="1" dirty="0">
                        <a:latin typeface="Calibri"/>
                        <a:ea typeface="Calibri"/>
                        <a:cs typeface="Times New Roman"/>
                      </a:endParaRPr>
                    </a:p>
                  </a:txBody>
                  <a:tcPr marL="61852" marR="61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8472">
                <a:tc>
                  <a:txBody>
                    <a:bodyPr/>
                    <a:lstStyle/>
                    <a:p>
                      <a:pPr marL="0" marR="0" algn="l">
                        <a:lnSpc>
                          <a:spcPct val="115000"/>
                        </a:lnSpc>
                        <a:spcBef>
                          <a:spcPts val="0"/>
                        </a:spcBef>
                        <a:spcAft>
                          <a:spcPts val="0"/>
                        </a:spcAft>
                      </a:pPr>
                      <a:r>
                        <a:rPr lang="en-US" sz="1400" dirty="0">
                          <a:latin typeface="Times New Roman"/>
                          <a:ea typeface="Calibri"/>
                          <a:cs typeface="Times New Roman"/>
                        </a:rPr>
                        <a:t>Total</a:t>
                      </a:r>
                      <a:endParaRPr lang="en-US" sz="1100" dirty="0">
                        <a:latin typeface="Calibri"/>
                        <a:ea typeface="Calibri"/>
                        <a:cs typeface="Times New Roman"/>
                      </a:endParaRPr>
                    </a:p>
                  </a:txBody>
                  <a:tcPr marL="61852" marR="61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Calibri"/>
                          <a:cs typeface="Times New Roman"/>
                        </a:rPr>
                        <a:t>91</a:t>
                      </a:r>
                      <a:endParaRPr lang="en-US" sz="1100" dirty="0">
                        <a:latin typeface="Calibri"/>
                        <a:ea typeface="Calibri"/>
                        <a:cs typeface="Times New Roman"/>
                      </a:endParaRPr>
                    </a:p>
                  </a:txBody>
                  <a:tcPr marL="61852" marR="61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latin typeface="Times New Roman"/>
                          <a:ea typeface="Calibri"/>
                          <a:cs typeface="Times New Roman"/>
                        </a:rPr>
                        <a:t>     </a:t>
                      </a:r>
                      <a:r>
                        <a:rPr lang="en-US" sz="1400" dirty="0" smtClean="0">
                          <a:latin typeface="Times New Roman"/>
                          <a:ea typeface="Calibri"/>
                          <a:cs typeface="Times New Roman"/>
                        </a:rPr>
                        <a:t>38</a:t>
                      </a:r>
                      <a:endParaRPr lang="en-US" sz="1100" dirty="0">
                        <a:latin typeface="Calibri"/>
                        <a:ea typeface="Calibri"/>
                        <a:cs typeface="Times New Roman"/>
                      </a:endParaRPr>
                    </a:p>
                  </a:txBody>
                  <a:tcPr marL="61852" marR="61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latin typeface="Times New Roman"/>
                          <a:ea typeface="Calibri"/>
                          <a:cs typeface="Times New Roman"/>
                        </a:rPr>
                        <a:t>  </a:t>
                      </a:r>
                      <a:r>
                        <a:rPr lang="en-US" sz="1400" dirty="0" smtClean="0">
                          <a:latin typeface="Times New Roman"/>
                          <a:ea typeface="Calibri"/>
                          <a:cs typeface="Times New Roman"/>
                        </a:rPr>
                        <a:t>191</a:t>
                      </a:r>
                      <a:endParaRPr lang="en-US" sz="1100" dirty="0">
                        <a:latin typeface="Calibri"/>
                        <a:ea typeface="Calibri"/>
                        <a:cs typeface="Times New Roman"/>
                      </a:endParaRPr>
                    </a:p>
                  </a:txBody>
                  <a:tcPr marL="61852" marR="61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smtClean="0">
                          <a:latin typeface="Times New Roman"/>
                          <a:ea typeface="Calibri"/>
                          <a:cs typeface="Times New Roman"/>
                        </a:rPr>
                        <a:t> </a:t>
                      </a:r>
                      <a:r>
                        <a:rPr lang="en-US" sz="1400" dirty="0" smtClean="0">
                          <a:latin typeface="Times New Roman"/>
                          <a:ea typeface="Calibri"/>
                          <a:cs typeface="Times New Roman"/>
                        </a:rPr>
                        <a:t>19%</a:t>
                      </a:r>
                      <a:endParaRPr lang="en-US" sz="1400" dirty="0">
                        <a:latin typeface="Times New Roman"/>
                        <a:ea typeface="Calibri"/>
                        <a:cs typeface="Times New Roman"/>
                      </a:endParaRPr>
                    </a:p>
                  </a:txBody>
                  <a:tcPr marL="61852" marR="61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685800" y="381000"/>
            <a:ext cx="75438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Adult Morbidity</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Chronic Illness among Various Caste and Age Groups in Aradhaknagar </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(April-May 2013)</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3" name="Table 2"/>
          <p:cNvGraphicFramePr>
            <a:graphicFrameLocks noGrp="1"/>
          </p:cNvGraphicFramePr>
          <p:nvPr/>
        </p:nvGraphicFramePr>
        <p:xfrm>
          <a:off x="1143000" y="1828800"/>
          <a:ext cx="6705600" cy="1232027"/>
        </p:xfrm>
        <a:graphic>
          <a:graphicData uri="http://schemas.openxmlformats.org/drawingml/2006/table">
            <a:tbl>
              <a:tblPr/>
              <a:tblGrid>
                <a:gridCol w="1138794"/>
                <a:gridCol w="1186246"/>
                <a:gridCol w="1150656"/>
                <a:gridCol w="1302236"/>
                <a:gridCol w="1927668"/>
              </a:tblGrid>
              <a:tr h="838200">
                <a:tc>
                  <a:txBody>
                    <a:bodyPr/>
                    <a:lstStyle/>
                    <a:p>
                      <a:pPr marL="0" marR="0" algn="ctr">
                        <a:lnSpc>
                          <a:spcPct val="115000"/>
                        </a:lnSpc>
                        <a:spcBef>
                          <a:spcPts val="0"/>
                        </a:spcBef>
                        <a:spcAft>
                          <a:spcPts val="0"/>
                        </a:spcAft>
                      </a:pPr>
                      <a:r>
                        <a:rPr lang="en-US" sz="1100" b="1" dirty="0" smtClean="0">
                          <a:latin typeface="Times New Roman" pitchFamily="18" charset="0"/>
                          <a:ea typeface="Times New Roman"/>
                          <a:cs typeface="Times New Roman" pitchFamily="18" charset="0"/>
                        </a:rPr>
                        <a:t>Incidence </a:t>
                      </a:r>
                      <a:r>
                        <a:rPr lang="en-US" sz="1100" b="1" dirty="0">
                          <a:latin typeface="Times New Roman" pitchFamily="18" charset="0"/>
                          <a:ea typeface="Times New Roman"/>
                          <a:cs typeface="Times New Roman" pitchFamily="18" charset="0"/>
                        </a:rPr>
                        <a:t>of Illness</a:t>
                      </a:r>
                      <a:endParaRPr lang="en-US" sz="1400" dirty="0">
                        <a:latin typeface="Times New Roman" pitchFamily="18" charset="0"/>
                        <a:ea typeface="Times New Roman"/>
                        <a:cs typeface="Times New Roman" pitchFamily="18" charset="0"/>
                      </a:endParaRPr>
                    </a:p>
                  </a:txBody>
                  <a:tcPr marL="56158" marR="56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latin typeface="Times New Roman" pitchFamily="18" charset="0"/>
                          <a:ea typeface="Times New Roman"/>
                          <a:cs typeface="Times New Roman" pitchFamily="18" charset="0"/>
                        </a:rPr>
                        <a:t>Number of House holds</a:t>
                      </a:r>
                      <a:endParaRPr lang="en-US" sz="1400">
                        <a:latin typeface="Times New Roman" pitchFamily="18" charset="0"/>
                        <a:ea typeface="Times New Roman"/>
                        <a:cs typeface="Times New Roman" pitchFamily="18" charset="0"/>
                      </a:endParaRPr>
                    </a:p>
                  </a:txBody>
                  <a:tcPr marL="56158" marR="56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latin typeface="Times New Roman" pitchFamily="18" charset="0"/>
                          <a:ea typeface="Times New Roman"/>
                          <a:cs typeface="Times New Roman" pitchFamily="18" charset="0"/>
                        </a:rPr>
                        <a:t>Respon- ding House holds</a:t>
                      </a:r>
                      <a:endParaRPr lang="en-US" sz="1400">
                        <a:latin typeface="Times New Roman" pitchFamily="18" charset="0"/>
                        <a:ea typeface="Times New Roman"/>
                        <a:cs typeface="Times New Roman" pitchFamily="18" charset="0"/>
                      </a:endParaRPr>
                    </a:p>
                  </a:txBody>
                  <a:tcPr marL="56158" marR="56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latin typeface="Times New Roman" pitchFamily="18" charset="0"/>
                          <a:ea typeface="Times New Roman"/>
                          <a:cs typeface="Times New Roman" pitchFamily="18" charset="0"/>
                        </a:rPr>
                        <a:t>Families </a:t>
                      </a:r>
                      <a:r>
                        <a:rPr lang="en-US" sz="1100" b="1" dirty="0" err="1">
                          <a:latin typeface="Times New Roman" pitchFamily="18" charset="0"/>
                          <a:ea typeface="Times New Roman"/>
                          <a:cs typeface="Times New Roman" pitchFamily="18" charset="0"/>
                        </a:rPr>
                        <a:t>Reportig</a:t>
                      </a:r>
                      <a:endParaRPr lang="en-US" sz="1400" dirty="0">
                        <a:latin typeface="Times New Roman" pitchFamily="18" charset="0"/>
                        <a:ea typeface="Times New Roman"/>
                        <a:cs typeface="Times New Roman" pitchFamily="18" charset="0"/>
                      </a:endParaRPr>
                    </a:p>
                    <a:p>
                      <a:pPr marL="0" marR="0" algn="ctr">
                        <a:lnSpc>
                          <a:spcPct val="115000"/>
                        </a:lnSpc>
                        <a:spcBef>
                          <a:spcPts val="0"/>
                        </a:spcBef>
                        <a:spcAft>
                          <a:spcPts val="0"/>
                        </a:spcAft>
                      </a:pPr>
                      <a:r>
                        <a:rPr lang="en-US" sz="1100" b="1" dirty="0" smtClean="0">
                          <a:latin typeface="Times New Roman" pitchFamily="18" charset="0"/>
                          <a:ea typeface="Times New Roman"/>
                          <a:cs typeface="Times New Roman" pitchFamily="18" charset="0"/>
                        </a:rPr>
                        <a:t>at least One  Chronically Ill Adult</a:t>
                      </a:r>
                      <a:endParaRPr lang="en-US" sz="1400" dirty="0">
                        <a:latin typeface="Times New Roman" pitchFamily="18" charset="0"/>
                        <a:ea typeface="Times New Roman"/>
                        <a:cs typeface="Times New Roman" pitchFamily="18" charset="0"/>
                      </a:endParaRPr>
                    </a:p>
                  </a:txBody>
                  <a:tcPr marL="56158" marR="56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latin typeface="Times New Roman" pitchFamily="18" charset="0"/>
                          <a:ea typeface="Times New Roman"/>
                          <a:cs typeface="Times New Roman" pitchFamily="18" charset="0"/>
                        </a:rPr>
                        <a:t>Per </a:t>
                      </a:r>
                      <a:r>
                        <a:rPr lang="en-US" sz="1100" b="1" dirty="0">
                          <a:latin typeface="Times New Roman" pitchFamily="18" charset="0"/>
                          <a:ea typeface="Times New Roman"/>
                          <a:cs typeface="Times New Roman" pitchFamily="18" charset="0"/>
                        </a:rPr>
                        <a:t>Cent of Adult</a:t>
                      </a:r>
                      <a:r>
                        <a:rPr lang="en-US" sz="1100" dirty="0">
                          <a:latin typeface="Times New Roman" pitchFamily="18" charset="0"/>
                          <a:ea typeface="Times New Roman"/>
                          <a:cs typeface="Times New Roman" pitchFamily="18" charset="0"/>
                        </a:rPr>
                        <a:t> </a:t>
                      </a:r>
                      <a:r>
                        <a:rPr lang="en-US" sz="1100" dirty="0" smtClean="0">
                          <a:latin typeface="Times New Roman" pitchFamily="18" charset="0"/>
                          <a:ea typeface="Times New Roman"/>
                          <a:cs typeface="Times New Roman" pitchFamily="18" charset="0"/>
                        </a:rPr>
                        <a:t> Ill </a:t>
                      </a:r>
                      <a:r>
                        <a:rPr lang="en-US" sz="1100" b="1" dirty="0" smtClean="0">
                          <a:latin typeface="Times New Roman" pitchFamily="18" charset="0"/>
                          <a:ea typeface="Times New Roman"/>
                          <a:cs typeface="Times New Roman" pitchFamily="18" charset="0"/>
                        </a:rPr>
                        <a:t>Members</a:t>
                      </a:r>
                      <a:endParaRPr lang="en-US" sz="1400" dirty="0">
                        <a:latin typeface="Times New Roman" pitchFamily="18" charset="0"/>
                        <a:ea typeface="Times New Roman"/>
                        <a:cs typeface="Times New Roman" pitchFamily="18" charset="0"/>
                      </a:endParaRPr>
                    </a:p>
                    <a:p>
                      <a:pPr marL="0" marR="0" algn="l">
                        <a:lnSpc>
                          <a:spcPct val="115000"/>
                        </a:lnSpc>
                        <a:spcBef>
                          <a:spcPts val="0"/>
                        </a:spcBef>
                        <a:spcAft>
                          <a:spcPts val="1000"/>
                        </a:spcAft>
                      </a:pPr>
                      <a:r>
                        <a:rPr lang="en-US" sz="1400" dirty="0">
                          <a:latin typeface="Times New Roman" pitchFamily="18" charset="0"/>
                          <a:ea typeface="Times New Roman"/>
                          <a:cs typeface="Times New Roman" pitchFamily="18" charset="0"/>
                        </a:rPr>
                        <a:t> </a:t>
                      </a:r>
                    </a:p>
                  </a:txBody>
                  <a:tcPr marL="56158" marR="56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202">
                <a:tc>
                  <a:txBody>
                    <a:bodyPr/>
                    <a:lstStyle/>
                    <a:p>
                      <a:pPr marL="0" marR="0" algn="ctr">
                        <a:lnSpc>
                          <a:spcPct val="115000"/>
                        </a:lnSpc>
                        <a:spcBef>
                          <a:spcPts val="0"/>
                        </a:spcBef>
                        <a:spcAft>
                          <a:spcPts val="0"/>
                        </a:spcAft>
                      </a:pPr>
                      <a:r>
                        <a:rPr lang="en-US" sz="1200" b="1" dirty="0">
                          <a:latin typeface="Times New Roman" pitchFamily="18" charset="0"/>
                          <a:ea typeface="Times New Roman"/>
                          <a:cs typeface="Times New Roman" pitchFamily="18" charset="0"/>
                        </a:rPr>
                        <a:t>Total</a:t>
                      </a:r>
                      <a:endParaRPr lang="en-US" sz="1400" dirty="0">
                        <a:latin typeface="Times New Roman" pitchFamily="18" charset="0"/>
                        <a:ea typeface="Times New Roman"/>
                        <a:cs typeface="Times New Roman" pitchFamily="18" charset="0"/>
                      </a:endParaRPr>
                    </a:p>
                  </a:txBody>
                  <a:tcPr marL="56158" marR="56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pitchFamily="18" charset="0"/>
                          <a:ea typeface="Times New Roman"/>
                          <a:cs typeface="Times New Roman" pitchFamily="18" charset="0"/>
                        </a:rPr>
                        <a:t>292</a:t>
                      </a:r>
                      <a:endParaRPr lang="en-US" sz="1400">
                        <a:latin typeface="Times New Roman" pitchFamily="18" charset="0"/>
                        <a:ea typeface="Times New Roman"/>
                        <a:cs typeface="Times New Roman" pitchFamily="18" charset="0"/>
                      </a:endParaRPr>
                    </a:p>
                  </a:txBody>
                  <a:tcPr marL="56158" marR="56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latin typeface="Times New Roman" pitchFamily="18" charset="0"/>
                          <a:ea typeface="Times New Roman"/>
                          <a:cs typeface="Times New Roman" pitchFamily="18" charset="0"/>
                        </a:rPr>
                        <a:t>247</a:t>
                      </a:r>
                      <a:endParaRPr lang="en-US" sz="1400" dirty="0">
                        <a:latin typeface="Times New Roman" pitchFamily="18" charset="0"/>
                        <a:ea typeface="Times New Roman"/>
                        <a:cs typeface="Times New Roman" pitchFamily="18" charset="0"/>
                      </a:endParaRPr>
                    </a:p>
                  </a:txBody>
                  <a:tcPr marL="56158" marR="56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pitchFamily="18" charset="0"/>
                          <a:ea typeface="Times New Roman"/>
                          <a:cs typeface="Times New Roman" pitchFamily="18" charset="0"/>
                        </a:rPr>
                        <a:t>74</a:t>
                      </a:r>
                      <a:endParaRPr lang="en-US" sz="1400" dirty="0">
                        <a:latin typeface="Times New Roman" pitchFamily="18" charset="0"/>
                        <a:ea typeface="Times New Roman"/>
                        <a:cs typeface="Times New Roman" pitchFamily="18" charset="0"/>
                      </a:endParaRPr>
                    </a:p>
                  </a:txBody>
                  <a:tcPr marL="56158" marR="56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latin typeface="Times New Roman" pitchFamily="18" charset="0"/>
                          <a:ea typeface="Times New Roman"/>
                          <a:cs typeface="Times New Roman" pitchFamily="18" charset="0"/>
                        </a:rPr>
                        <a:t>30</a:t>
                      </a:r>
                      <a:r>
                        <a:rPr lang="en-US" sz="1400" dirty="0" smtClean="0">
                          <a:latin typeface="Times New Roman" pitchFamily="18" charset="0"/>
                          <a:ea typeface="Times New Roman"/>
                          <a:cs typeface="Times New Roman" pitchFamily="18" charset="0"/>
                        </a:rPr>
                        <a:t>%</a:t>
                      </a:r>
                      <a:endParaRPr lang="en-US" sz="1400" dirty="0">
                        <a:latin typeface="Times New Roman" pitchFamily="18" charset="0"/>
                        <a:ea typeface="Times New Roman"/>
                        <a:cs typeface="Times New Roman" pitchFamily="18" charset="0"/>
                      </a:endParaRPr>
                    </a:p>
                    <a:p>
                      <a:pPr marL="0" marR="0" algn="l">
                        <a:lnSpc>
                          <a:spcPct val="115000"/>
                        </a:lnSpc>
                        <a:spcBef>
                          <a:spcPts val="0"/>
                        </a:spcBef>
                        <a:spcAft>
                          <a:spcPts val="1000"/>
                        </a:spcAft>
                      </a:pPr>
                      <a:r>
                        <a:rPr lang="en-US" sz="900" dirty="0">
                          <a:latin typeface="Calibri"/>
                          <a:ea typeface="Times New Roman"/>
                          <a:cs typeface="Times New Roman"/>
                        </a:rPr>
                        <a:t> </a:t>
                      </a:r>
                    </a:p>
                  </a:txBody>
                  <a:tcPr marL="56158" marR="56158"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602" name="Rectangle 2"/>
          <p:cNvSpPr>
            <a:spLocks noChangeArrowheads="1"/>
          </p:cNvSpPr>
          <p:nvPr/>
        </p:nvSpPr>
        <p:spPr bwMode="auto">
          <a:xfrm>
            <a:off x="609600" y="5715000"/>
            <a:ext cx="8077200"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Index</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SC denotes Scheduled Castes including </a:t>
            </a:r>
            <a:r>
              <a:rPr kumimoji="0" lang="en-US"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Valmikis</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Jatavs</a:t>
            </a:r>
            <a:r>
              <a:rPr kumimoji="0" lang="en-US" sz="13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and </a:t>
            </a:r>
            <a:r>
              <a:rPr kumimoji="0" lang="en-US"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Nais</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 this region while Middle Castes include </a:t>
            </a:r>
            <a:r>
              <a:rPr kumimoji="0" lang="en-US"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Jats</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Gujars</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a:t>
            </a:r>
            <a:r>
              <a:rPr kumimoji="0" lang="en-US"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Yadavs</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(Upper Middle Castes) and </a:t>
            </a:r>
            <a:r>
              <a:rPr kumimoji="0" lang="en-US"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Teli</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Kumhar</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Ahir</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etc (or Lower Middle Castes).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Average Family Size</a:t>
            </a:r>
            <a:r>
              <a:rPr kumimoji="0" lang="en-US"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4.8</a:t>
            </a: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28600"/>
            <a:ext cx="9144000"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400" b="1" dirty="0" smtClean="0">
                <a:latin typeface="Times New Roman" pitchFamily="18" charset="0"/>
                <a:ea typeface="Calibri" pitchFamily="34" charset="0"/>
                <a:cs typeface="Times New Roman" pitchFamily="18" charset="0"/>
              </a:rPr>
              <a:t>The Puzzle of Morbidity</a:t>
            </a:r>
          </a:p>
          <a:p>
            <a:pPr algn="ctr" fontAlgn="base">
              <a:spcBef>
                <a:spcPct val="0"/>
              </a:spcBef>
              <a:spcAft>
                <a:spcPct val="0"/>
              </a:spcAft>
            </a:pPr>
            <a:endParaRPr lang="en-US" sz="2400" b="1"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spcBef>
                <a:spcPct val="0"/>
              </a:spcBef>
              <a:spcAft>
                <a:spcPct val="0"/>
              </a:spcAft>
              <a:buClrTx/>
              <a:buSzTx/>
              <a:buFont typeface="Arial" pitchFamily="34" charset="0"/>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term morbidity has been articulated variously by</a:t>
            </a:r>
            <a:r>
              <a:rPr kumimoji="0" lang="en-US"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scholars referring to ill health arising out of physical ailments, mental </a:t>
            </a:r>
            <a:r>
              <a:rPr lang="en-US" dirty="0" smtClean="0">
                <a:latin typeface="Times New Roman" pitchFamily="18" charset="0"/>
                <a:ea typeface="Calibri" pitchFamily="34" charset="0"/>
                <a:cs typeface="Times New Roman" pitchFamily="18" charset="0"/>
              </a:rPr>
              <a:t>stress, </a:t>
            </a:r>
            <a:r>
              <a:rPr kumimoji="0" lang="en-US"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malnourishment and also disability.</a:t>
            </a:r>
          </a:p>
          <a:p>
            <a:pPr marL="0" marR="0" lvl="0" indent="0" algn="just" defTabSz="914400" rtl="0" eaLnBrk="1" fontAlgn="base" latinLnBrk="0" hangingPunct="1">
              <a:spcBef>
                <a:spcPct val="0"/>
              </a:spcBef>
              <a:spcAft>
                <a:spcPct val="0"/>
              </a:spcAft>
              <a:buClrTx/>
              <a:buSzTx/>
              <a:buFontTx/>
              <a:buChar char="•"/>
              <a:tabLst/>
            </a:pPr>
            <a:r>
              <a:rPr lang="en-US" baseline="0" dirty="0" smtClean="0">
                <a:latin typeface="Times New Roman" pitchFamily="18" charset="0"/>
                <a:ea typeface="Calibri" pitchFamily="34" charset="0"/>
                <a:cs typeface="Times New Roman" pitchFamily="18" charset="0"/>
              </a:rPr>
              <a:t>In the present paper, the first</a:t>
            </a:r>
            <a:r>
              <a:rPr lang="en-US" dirty="0" smtClean="0">
                <a:latin typeface="Times New Roman" pitchFamily="18" charset="0"/>
                <a:ea typeface="Calibri" pitchFamily="34" charset="0"/>
                <a:cs typeface="Times New Roman" pitchFamily="18" charset="0"/>
              </a:rPr>
              <a:t> two criterion have been considered to assess long term changes in morbidity in selected locations.</a:t>
            </a:r>
            <a:endPar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Relation between Mortality and Morbidity is not as straightforward or predictable as it appears on surface. </a:t>
            </a:r>
          </a:p>
          <a:p>
            <a:pPr marL="0" marR="0" lvl="0" indent="0" algn="just" defTabSz="914400" rtl="0" eaLnBrk="1" fontAlgn="base" latinLnBrk="0" hangingPunct="1">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Common sense suggests that medical advancements which lessen morbidity would also reduce mortality and vice versa. </a:t>
            </a:r>
          </a:p>
          <a:p>
            <a:pPr marL="0" marR="0" lvl="0" indent="0" algn="just" defTabSz="914400" rtl="0" eaLnBrk="1" fontAlgn="base" latinLnBrk="0" hangingPunct="1">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However, in the short and medium term, mortality may be checked for certain age groups (through simpler interventions such as vaccination) without necessarily improving health levels of the rest. </a:t>
            </a:r>
          </a:p>
          <a:p>
            <a:pPr marL="0" marR="0" lvl="0" indent="0" algn="just" defTabSz="914400" rtl="0" eaLnBrk="1" fontAlgn="base" latinLnBrk="0" hangingPunct="1">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latter can, theoretically speaking, experience worsening health conditions due to decline in other health vitals like sanitation, water and air quality, even as life expectancy improves for the population as a whole.</a:t>
            </a:r>
          </a:p>
          <a:p>
            <a:pPr marL="0" marR="0" lvl="0" indent="0" algn="just" defTabSz="914400" rtl="0" eaLnBrk="1" fontAlgn="base" latinLnBrk="0" hangingPunct="1">
              <a:spcBef>
                <a:spcPct val="0"/>
              </a:spcBef>
              <a:spcAft>
                <a:spcPct val="0"/>
              </a:spcAft>
              <a:buClrTx/>
              <a:buSzTx/>
              <a:buFontTx/>
              <a:buChar char="•"/>
              <a:tabLst/>
            </a:pPr>
            <a:r>
              <a:rPr lang="en-US" dirty="0" smtClean="0">
                <a:latin typeface="Times New Roman" pitchFamily="18" charset="0"/>
                <a:cs typeface="Times New Roman" pitchFamily="18" charset="0"/>
              </a:rPr>
              <a:t>In this light need for combining macro and micro researches for fresh insights on the issue.</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1661993"/>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1600" i="0" u="none" strike="noStrike" cap="none" normalizeH="0" baseline="0" dirty="0" smtClean="0">
                <a:ln>
                  <a:noFill/>
                </a:ln>
                <a:solidFill>
                  <a:schemeClr val="tx1"/>
                </a:solidFill>
                <a:effectLst/>
                <a:latin typeface="Arial" pitchFamily="34" charset="0"/>
                <a:ea typeface="Calibri" pitchFamily="34" charset="0"/>
                <a:cs typeface="Mangal" pitchFamily="18" charset="0"/>
              </a:rPr>
              <a:t>A picture tells more than a thousand words at times, The photographs of elders in Dhantala and Aradhaknagar and their growing up sons and daughters also conveys a loss of physical capacity over time.</a:t>
            </a:r>
            <a:endParaRPr kumimoji="0" lang="en-US" sz="105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2"/>
          <p:cNvPicPr>
            <a:picLocks noChangeAspect="1" noChangeArrowheads="1"/>
          </p:cNvPicPr>
          <p:nvPr/>
        </p:nvPicPr>
        <p:blipFill>
          <a:blip r:embed="rId2"/>
          <a:srcRect/>
          <a:stretch>
            <a:fillRect/>
          </a:stretch>
        </p:blipFill>
        <p:spPr bwMode="auto">
          <a:xfrm>
            <a:off x="5181600" y="1371600"/>
            <a:ext cx="2743200" cy="3455555"/>
          </a:xfrm>
          <a:prstGeom prst="rect">
            <a:avLst/>
          </a:prstGeom>
          <a:noFill/>
          <a:ln w="9525">
            <a:noFill/>
            <a:miter lim="800000"/>
            <a:headEnd/>
            <a:tailEnd/>
          </a:ln>
        </p:spPr>
      </p:pic>
      <p:pic>
        <p:nvPicPr>
          <p:cNvPr id="6" name="Picture 2"/>
          <p:cNvPicPr>
            <a:picLocks noChangeAspect="1" noChangeArrowheads="1"/>
          </p:cNvPicPr>
          <p:nvPr/>
        </p:nvPicPr>
        <p:blipFill>
          <a:blip r:embed="rId3"/>
          <a:srcRect/>
          <a:stretch>
            <a:fillRect/>
          </a:stretch>
        </p:blipFill>
        <p:spPr bwMode="auto">
          <a:xfrm>
            <a:off x="304800" y="1371600"/>
            <a:ext cx="3352800" cy="3420987"/>
          </a:xfrm>
          <a:prstGeom prst="rect">
            <a:avLst/>
          </a:prstGeom>
          <a:noFill/>
          <a:ln w="9525">
            <a:noFill/>
            <a:miter lim="800000"/>
            <a:headEnd/>
            <a:tailEnd/>
          </a:ln>
        </p:spPr>
      </p:pic>
      <p:sp>
        <p:nvSpPr>
          <p:cNvPr id="23555" name="Rectangle 3"/>
          <p:cNvSpPr>
            <a:spLocks noChangeArrowheads="1"/>
          </p:cNvSpPr>
          <p:nvPr/>
        </p:nvSpPr>
        <p:spPr bwMode="auto">
          <a:xfrm>
            <a:off x="152400" y="5181600"/>
            <a:ext cx="8991600" cy="15240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Mangal" pitchFamily="18" charset="0"/>
              </a:rPr>
              <a:t>While laying no claims at representativeness, the stark contrast between the poor labor father and his rich contractor son, denote a possibility that’s is notable here namely, limited growth in personal amenities without adequate rise of hygiene, wealth infrastructure can worsen health levels rapidly.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SC00667"/>
          <p:cNvPicPr>
            <a:picLocks noChangeAspect="1" noChangeArrowheads="1"/>
          </p:cNvPicPr>
          <p:nvPr/>
        </p:nvPicPr>
        <p:blipFill>
          <a:blip r:embed="rId2"/>
          <a:srcRect/>
          <a:stretch>
            <a:fillRect/>
          </a:stretch>
        </p:blipFill>
        <p:spPr bwMode="auto">
          <a:xfrm>
            <a:off x="2971800" y="1066800"/>
            <a:ext cx="3200400" cy="3056904"/>
          </a:xfrm>
          <a:prstGeom prst="rect">
            <a:avLst/>
          </a:prstGeom>
          <a:noFill/>
          <a:ln w="9525">
            <a:noFill/>
            <a:miter lim="800000"/>
            <a:headEnd/>
            <a:tailEnd/>
          </a:ln>
        </p:spPr>
      </p:pic>
      <p:sp>
        <p:nvSpPr>
          <p:cNvPr id="22529" name="Rectangle 1"/>
          <p:cNvSpPr>
            <a:spLocks noChangeArrowheads="1"/>
          </p:cNvSpPr>
          <p:nvPr/>
        </p:nvSpPr>
        <p:spPr bwMode="auto">
          <a:xfrm>
            <a:off x="0" y="0"/>
            <a:ext cx="8839200" cy="7853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Mangal" pitchFamily="18" charset="0"/>
              </a:rPr>
              <a:t>A similar impression is conveyed by the following pictures of an 80 years old </a:t>
            </a:r>
            <a:r>
              <a:rPr kumimoji="0" lang="en-US" sz="1600" b="0" i="0" u="none" strike="noStrike" cap="none" normalizeH="0" baseline="0" dirty="0" err="1" smtClean="0">
                <a:ln>
                  <a:noFill/>
                </a:ln>
                <a:solidFill>
                  <a:schemeClr val="tx1"/>
                </a:solidFill>
                <a:effectLst/>
                <a:latin typeface="Arial" pitchFamily="34" charset="0"/>
                <a:ea typeface="Calibri" pitchFamily="34" charset="0"/>
                <a:cs typeface="Mangal" pitchFamily="18" charset="0"/>
              </a:rPr>
              <a:t>Rajkali</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Mangal" pitchFamily="18" charset="0"/>
              </a:rPr>
              <a:t> (ex midwife of Dhantala) and her 40 year old son in law who is already sick and diabetic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0" name="Rectangle 2"/>
          <p:cNvSpPr>
            <a:spLocks noChangeArrowheads="1"/>
          </p:cNvSpPr>
          <p:nvPr/>
        </p:nvSpPr>
        <p:spPr bwMode="auto">
          <a:xfrm>
            <a:off x="457200" y="4572000"/>
            <a:ext cx="8382000" cy="17081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libri" pitchFamily="34" charset="0"/>
                <a:cs typeface="Mangal" pitchFamily="18" charset="0"/>
              </a:rPr>
              <a:t>In order to gain some insight into health issues and life styles of succeeding generations, I have developed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Mangal" pitchFamily="18" charset="0"/>
              </a:rPr>
              <a:t>thrty</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Mangal" pitchFamily="18" charset="0"/>
              </a:rPr>
              <a:t> life sketches from 10 families of Dhantala and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Mangal" pitchFamily="18" charset="0"/>
              </a:rPr>
              <a:t>Aradhaknagar</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Mangal" pitchFamily="18" charset="0"/>
              </a:rPr>
              <a:t>. </a:t>
            </a: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libri" pitchFamily="34" charset="0"/>
                <a:cs typeface="Mangal" pitchFamily="18" charset="0"/>
              </a:rPr>
              <a:t>In available space and time, I shall present now an extract from the life story of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Mangal" pitchFamily="18" charset="0"/>
              </a:rPr>
              <a:t>Rajkal</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Mangal" pitchFamily="18" charset="0"/>
              </a:rPr>
              <a:t> that suggests how poor medical infrastructure allowed only the toughest to survive, in Chantal, in the early twentieth century and how this partially explains why elders seem less sickly than their progeny.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p>
            <a:r>
              <a:rPr lang="en-US" sz="1800" b="1" dirty="0" smtClean="0"/>
              <a:t>A Quote about Ailments of Early Life </a:t>
            </a:r>
            <a:br>
              <a:rPr lang="en-US" sz="1800" b="1" dirty="0" smtClean="0"/>
            </a:br>
            <a:r>
              <a:rPr lang="en-US" sz="1800" b="1" dirty="0" smtClean="0"/>
              <a:t>from </a:t>
            </a:r>
            <a:r>
              <a:rPr lang="en-US" sz="1800" b="1" dirty="0" err="1" smtClean="0"/>
              <a:t>Rajkali</a:t>
            </a:r>
            <a:r>
              <a:rPr lang="en-US" sz="1800" b="1" dirty="0" smtClean="0"/>
              <a:t>: The </a:t>
            </a:r>
            <a:r>
              <a:rPr lang="en-US" sz="1800" b="1" dirty="0" err="1" smtClean="0"/>
              <a:t>Dalit</a:t>
            </a:r>
            <a:r>
              <a:rPr lang="en-US" sz="1800" b="1" dirty="0" smtClean="0"/>
              <a:t> Mid-Wife of </a:t>
            </a:r>
            <a:r>
              <a:rPr lang="en-US" sz="1800" b="1" dirty="0" err="1" smtClean="0"/>
              <a:t>Dhantala</a:t>
            </a:r>
            <a:endParaRPr lang="en-US" sz="1800" b="1" dirty="0"/>
          </a:p>
        </p:txBody>
      </p:sp>
      <p:sp>
        <p:nvSpPr>
          <p:cNvPr id="4" name="Content Placeholder 3"/>
          <p:cNvSpPr>
            <a:spLocks noGrp="1" noChangeArrowheads="1"/>
          </p:cNvSpPr>
          <p:nvPr>
            <p:ph idx="1"/>
          </p:nvPr>
        </p:nvSpPr>
        <p:spPr bwMode="auto">
          <a:xfrm>
            <a:off x="457200" y="762000"/>
            <a:ext cx="82296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libri" pitchFamily="34" charset="0"/>
                <a:cs typeface="Mangal" pitchFamily="18" charset="0"/>
              </a:rPr>
              <a:t>“I was a healthy girl from the beginning and never suffered an illness requiring hospitalization throughout my life. When I was 21 year old, and my son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Mangal" pitchFamily="18" charset="0"/>
              </a:rPr>
              <a:t>Chaman</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Mangal" pitchFamily="18" charset="0"/>
              </a:rPr>
              <a:t> was still breastfed, I had a painful boil between my thighs because of which I could barely walk. The boil continuously oozing and I could barely eat because of pain from nearly a month. My I laws were busy in a wedding ad there was no scope of  going to a lady doctor. I could not let the village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Mangal" pitchFamily="18" charset="0"/>
              </a:rPr>
              <a:t>hakum</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Mangal" pitchFamily="18" charset="0"/>
              </a:rPr>
              <a:t> examine my boil because of its location and the medicines given by him took a long time to heal my condition. So many times, in this ailment, I prayed to God that I man die instead of suffering.</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libri" pitchFamily="34" charset="0"/>
                <a:cs typeface="Mangal" pitchFamily="18" charset="0"/>
              </a:rPr>
              <a:t>About two years after this ailment my third son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Mangal" pitchFamily="18" charset="0"/>
              </a:rPr>
              <a:t>Pran</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Mangal" pitchFamily="18" charset="0"/>
              </a:rPr>
              <a:t> was born after which I suffered a severe infection of piles. Again, in the absence of a lady doctor, I had to rely on a medicine given by a grand uncle. Fortunately, it did not take long to heal this time.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libri" pitchFamily="34" charset="0"/>
                <a:cs typeface="Mangal" pitchFamily="18" charset="0"/>
              </a:rPr>
              <a:t>As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Mangal" pitchFamily="18" charset="0"/>
              </a:rPr>
              <a:t>metioned</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Mangal" pitchFamily="18" charset="0"/>
              </a:rPr>
              <a:t> my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Mangal" pitchFamily="18" charset="0"/>
              </a:rPr>
              <a:t>halth</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Mangal" pitchFamily="18" charset="0"/>
              </a:rPr>
              <a:t> has remained generally fine till today. But, in 1955, when I was twenty five years old, I had developed a major blockage in my nose because of which I could not even breathe properly the village doctor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Mangal" pitchFamily="18" charset="0"/>
              </a:rPr>
              <a:t>Radhey</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Mangal" pitchFamily="18" charset="0"/>
              </a:rPr>
              <a:t> who use to come on a cycle from neighboring hamlet of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Mangal" pitchFamily="18" charset="0"/>
              </a:rPr>
              <a:t>Tulhota</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Mangal" pitchFamily="18" charset="0"/>
              </a:rPr>
              <a:t>, selected some medicines inside my nose. But even this did not help. I went to some temples and healers also. Then a relative advised that I shall wash my nose regularly with hot water mixed with alum. After four months of several suffering, I finally recovered luckily. I never had, any other major illness in rest of my life. Nor my husband,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Mangal" pitchFamily="18" charset="0"/>
              </a:rPr>
              <a:t>Mangte</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Mangal" pitchFamily="18" charset="0"/>
              </a:rPr>
              <a:t> Ram who is 90years old now. My only sorrow is that I have seen the passing away of two of my sons because of electric current and due to diabetics respectively.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685800" y="1371600"/>
            <a:ext cx="8153400"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a typeface="Calibri" pitchFamily="34"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dirty="0">
              <a:latin typeface="Arial" pitchFamily="34" charset="0"/>
              <a:ea typeface="Calibri" pitchFamily="34" charset="0"/>
              <a:cs typeface="Mangal"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Mangal" pitchFamily="18" charset="0"/>
              </a:rPr>
              <a:t>A limited study of two communities of less than five thousand inhabitants in all community provide ay </a:t>
            </a:r>
            <a:r>
              <a:rPr kumimoji="0" lang="en-US" sz="1600" b="0" i="0" u="none" strike="noStrike" cap="none" normalizeH="0" baseline="0" dirty="0" err="1" smtClean="0">
                <a:ln>
                  <a:noFill/>
                </a:ln>
                <a:solidFill>
                  <a:schemeClr val="tx1"/>
                </a:solidFill>
                <a:effectLst/>
                <a:latin typeface="Arial" pitchFamily="34" charset="0"/>
                <a:ea typeface="Calibri" pitchFamily="34" charset="0"/>
                <a:cs typeface="Mangal" pitchFamily="18" charset="0"/>
              </a:rPr>
              <a:t>generalisable</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Mangal" pitchFamily="18" charset="0"/>
              </a:rPr>
              <a:t> pictures for the country or region either. However, in conjunction with other similar studies and findings it does point towards a hypothesis for further enquiry and testing.</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a typeface="Calibri" pitchFamily="34" charset="0"/>
              <a:cs typeface="Mangal"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600" dirty="0">
              <a:latin typeface="Arial" pitchFamily="34" charset="0"/>
              <a:ea typeface="Calibri" pitchFamily="34" charset="0"/>
              <a:cs typeface="Mangal"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Mangal" pitchFamily="18" charset="0"/>
              </a:rPr>
              <a:t>My impression regarding decline in health despite falling death rate our </a:t>
            </a:r>
            <a:r>
              <a:rPr kumimoji="0" lang="en-US" sz="1600" b="0" i="0" u="none" strike="noStrike" cap="none" normalizeH="0" baseline="0" dirty="0" err="1" smtClean="0">
                <a:ln>
                  <a:noFill/>
                </a:ln>
                <a:solidFill>
                  <a:schemeClr val="tx1"/>
                </a:solidFill>
                <a:effectLst/>
                <a:latin typeface="Arial" pitchFamily="34" charset="0"/>
                <a:ea typeface="Calibri" pitchFamily="34" charset="0"/>
                <a:cs typeface="Mangal" pitchFamily="18" charset="0"/>
              </a:rPr>
              <a:t>procceding</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Mangal" pitchFamily="18" charset="0"/>
              </a:rPr>
              <a:t> generations us seconded by number of longitudinal studies of other villages and slum in India. This, in the early nineteen thirties, Charles and Ruth Wiser had formed considerable </a:t>
            </a:r>
            <a:r>
              <a:rPr kumimoji="0" lang="en-US" sz="1600" b="0" i="0" u="none" strike="noStrike" cap="none" normalizeH="0" baseline="0" dirty="0" err="1" smtClean="0">
                <a:ln>
                  <a:noFill/>
                </a:ln>
                <a:solidFill>
                  <a:schemeClr val="tx1"/>
                </a:solidFill>
                <a:effectLst/>
                <a:latin typeface="Arial" pitchFamily="34" charset="0"/>
                <a:ea typeface="Calibri" pitchFamily="34" charset="0"/>
                <a:cs typeface="Mangal" pitchFamily="18" charset="0"/>
              </a:rPr>
              <a:t>sontentment</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Mangal" pitchFamily="18" charset="0"/>
              </a:rPr>
              <a:t> and strength among villagers of ‘</a:t>
            </a:r>
            <a:r>
              <a:rPr kumimoji="0" lang="en-US" sz="1600" b="0" i="0" u="none" strike="noStrike" cap="none" normalizeH="0" baseline="0" dirty="0" err="1" smtClean="0">
                <a:ln>
                  <a:noFill/>
                </a:ln>
                <a:solidFill>
                  <a:schemeClr val="tx1"/>
                </a:solidFill>
                <a:effectLst/>
                <a:latin typeface="Arial" pitchFamily="34" charset="0"/>
                <a:ea typeface="Calibri" pitchFamily="34" charset="0"/>
                <a:cs typeface="Mangal" pitchFamily="18" charset="0"/>
              </a:rPr>
              <a:t>Karimpur</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Mangal" pitchFamily="18" charset="0"/>
              </a:rPr>
              <a:t>’ near Agra. Half a century later, their student Susan Wadley revisited the same village to find more tensions and morbidity arising here and of worsening medical infrastructure. </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a:latin typeface="Arial" pitchFamily="34" charset="0"/>
              <a:cs typeface="Mangal" pitchFamily="18" charset="0"/>
            </a:endParaRPr>
          </a:p>
        </p:txBody>
      </p:sp>
      <p:sp>
        <p:nvSpPr>
          <p:cNvPr id="3" name="TextBox 2"/>
          <p:cNvSpPr txBox="1"/>
          <p:nvPr/>
        </p:nvSpPr>
        <p:spPr>
          <a:xfrm>
            <a:off x="685800" y="762000"/>
            <a:ext cx="8077200" cy="923330"/>
          </a:xfrm>
          <a:prstGeom prst="rect">
            <a:avLst/>
          </a:prstGeom>
          <a:noFill/>
        </p:spPr>
        <p:txBody>
          <a:bodyPr wrap="square" rtlCol="0">
            <a:spAutoFit/>
          </a:bodyPr>
          <a:lstStyle/>
          <a:p>
            <a:r>
              <a:rPr lang="en-US" dirty="0" smtClean="0"/>
              <a:t>Some Evidence noted by me in and around the Dhantala and Aradhaknagar suggests increasing incidence of adulterated food, fake medicines, hospital induced illness etc..</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09600" y="1295400"/>
            <a:ext cx="8001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As an aside, I may cite here a quote from an old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Hyderabadi</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dangai</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(professional rioter) who, as shown by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Sudhir</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Kakar</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his insightful book </a:t>
            </a: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Indians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claimed to the author that :-</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“There is little fun now in turning knife inside bellies as peoples guts collapse like butter now while earlier it used to require much more effort from the killer”.</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33400"/>
            <a:ext cx="8077200" cy="1323439"/>
          </a:xfrm>
          <a:prstGeom prst="rect">
            <a:avLst/>
          </a:prstGeom>
        </p:spPr>
        <p:txBody>
          <a:bodyPr wrap="square">
            <a:spAutoFit/>
          </a:bodyPr>
          <a:lstStyle/>
          <a:p>
            <a:pPr algn="just"/>
            <a:r>
              <a:rPr lang="en-US" sz="1600" dirty="0"/>
              <a:t>It is also relevant to mention here that even at the level of macro surveys, while infant and maternal mortality is seen as coming down sharply </a:t>
            </a:r>
            <a:r>
              <a:rPr lang="en-US" sz="1600" dirty="0" smtClean="0"/>
              <a:t>since independence</a:t>
            </a:r>
            <a:r>
              <a:rPr lang="en-US" sz="1600" dirty="0"/>
              <a:t>, the incidence of adult mortality has not improved much. </a:t>
            </a:r>
            <a:endParaRPr lang="en-US" sz="1600" dirty="0" smtClean="0"/>
          </a:p>
          <a:p>
            <a:pPr algn="just"/>
            <a:r>
              <a:rPr lang="en-US" sz="1600" dirty="0" smtClean="0"/>
              <a:t>As </a:t>
            </a:r>
            <a:r>
              <a:rPr lang="en-US" sz="1600" dirty="0" err="1"/>
              <a:t>Nandita</a:t>
            </a:r>
            <a:r>
              <a:rPr lang="en-US" sz="1600" dirty="0"/>
              <a:t> </a:t>
            </a:r>
            <a:r>
              <a:rPr lang="en-US" sz="1600" dirty="0" err="1"/>
              <a:t>Saikia</a:t>
            </a:r>
            <a:r>
              <a:rPr lang="en-US" sz="1600" dirty="0"/>
              <a:t>, and other have shown meticulous analysis of mortality data in India recently, adult death rate hasn’t fallen much even after sixty years of planned efforts in India</a:t>
            </a:r>
          </a:p>
        </p:txBody>
      </p:sp>
      <p:sp>
        <p:nvSpPr>
          <p:cNvPr id="29697" name="Rectangle 1"/>
          <p:cNvSpPr>
            <a:spLocks noChangeArrowheads="1"/>
          </p:cNvSpPr>
          <p:nvPr/>
        </p:nvSpPr>
        <p:spPr bwMode="auto">
          <a:xfrm>
            <a:off x="152400" y="2057400"/>
            <a:ext cx="48006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Decomposition of Changes in Temporary Life Expectancy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By Two Age Groups for India (0-14 and 15-59),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(2004-05)</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4" name="Chart 3"/>
          <p:cNvGraphicFramePr/>
          <p:nvPr/>
        </p:nvGraphicFramePr>
        <p:xfrm>
          <a:off x="457200" y="3124200"/>
          <a:ext cx="3962400" cy="2590800"/>
        </p:xfrm>
        <a:graphic>
          <a:graphicData uri="http://schemas.openxmlformats.org/drawingml/2006/chart">
            <c:chart xmlns:c="http://schemas.openxmlformats.org/drawingml/2006/chart" xmlns:r="http://schemas.openxmlformats.org/officeDocument/2006/relationships" r:id="rId2"/>
          </a:graphicData>
        </a:graphic>
      </p:graphicFrame>
      <p:sp>
        <p:nvSpPr>
          <p:cNvPr id="29698" name="Rectangle 2"/>
          <p:cNvSpPr>
            <a:spLocks noChangeArrowheads="1"/>
          </p:cNvSpPr>
          <p:nvPr/>
        </p:nvSpPr>
        <p:spPr bwMode="auto">
          <a:xfrm>
            <a:off x="4953000" y="2133600"/>
            <a:ext cx="4191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Decomposition of Changes in Temporary Life</a:t>
            </a:r>
            <a:r>
              <a:rPr kumimoji="0" lang="en-US" sz="12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Expectancy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By Two Age Groups for India (0-14 and 15-59), 1970-75 to 1986-90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Chart 5"/>
          <p:cNvGraphicFramePr/>
          <p:nvPr/>
        </p:nvGraphicFramePr>
        <p:xfrm>
          <a:off x="4953000" y="3200400"/>
          <a:ext cx="37338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29699" name="Rectangle 3"/>
          <p:cNvSpPr>
            <a:spLocks noChangeArrowheads="1"/>
          </p:cNvSpPr>
          <p:nvPr/>
        </p:nvSpPr>
        <p:spPr bwMode="auto">
          <a:xfrm>
            <a:off x="228600" y="6172200"/>
            <a:ext cx="89154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Source:</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Registrar General of India as cited in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Saikia</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Jasilionis</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 Ram F,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Shkolnikov</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VM</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Trends and Geographic Differentials in Mortality under Age 60 in India</a:t>
            </a:r>
            <a:r>
              <a:rPr kumimoji="0" lang="en-US"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Population Studies</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Vol. 65, No. 1, 2011.</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381000" y="228600"/>
            <a:ext cx="8229600"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1800" b="1" dirty="0" smtClean="0">
                <a:latin typeface="Times New Roman" pitchFamily="18" charset="0"/>
                <a:ea typeface="Calibri" pitchFamily="34" charset="0"/>
                <a:cs typeface="Times New Roman" pitchFamily="18" charset="0"/>
              </a:rPr>
              <a:t>Points for Reflection:-</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8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sz="1800" dirty="0" smtClean="0">
                <a:latin typeface="Times New Roman" pitchFamily="18" charset="0"/>
                <a:ea typeface="Calibri" pitchFamily="34" charset="0"/>
                <a:cs typeface="Times New Roman" pitchFamily="18" charset="0"/>
              </a:rPr>
              <a:t>The presented </a:t>
            </a:r>
            <a:r>
              <a:rPr kumimoji="0" lang="en-US" sz="1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portraits of  increasing morbidity in contemporary India</a:t>
            </a:r>
            <a:r>
              <a:rPr kumimoji="0" lang="en-US" sz="180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based on</a:t>
            </a:r>
            <a:r>
              <a:rPr kumimoji="0" lang="en-US" sz="1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my field evidence from Dhantala and </a:t>
            </a:r>
            <a:r>
              <a:rPr kumimoji="0" lang="en-US" sz="1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Aradhaknagar</a:t>
            </a:r>
            <a:r>
              <a:rPr kumimoji="0" lang="en-US" sz="1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other micro and macro evidence presented here, offer a picture that  calls for an explanation:-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8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Why are mortality and morbidity showing  divergent trends among Indian adults ? And why has morbidity apparently grown despite rising incomes and sound economic outlays since independence, as also growing literacy and life expectancy.</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8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the population as a whole, the rise in morbidity along with declining mortality won’t be surprising since greater number of elders in the community brings greater incidence of illness too. </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1800" dirty="0" smtClean="0">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However, in our surveys, we focused on young adults particularly and found clear evidence of increased morbidity and </a:t>
            </a:r>
            <a:r>
              <a:rPr kumimoji="0" lang="en-US" sz="1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anaemia</a:t>
            </a:r>
            <a:r>
              <a:rPr kumimoji="0" lang="en-US" sz="1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among them too. </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1800" dirty="0" smtClean="0">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popular explanation of sedentary life style being responsible for worsening adult health sufficient since independence. Contrary features of modern life better nourishment, health facilities etc should at least arrested, if not reduced the rise in morbidity.</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8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this light, the following factors affecting health levels in contemporary India are worth probing further:-</a:t>
            </a:r>
            <a:endParaRPr kumimoji="0" lang="en-US" sz="16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001000" cy="10341293"/>
          </a:xfrm>
          <a:prstGeom prst="rect">
            <a:avLst/>
          </a:prstGeom>
          <a:noFill/>
        </p:spPr>
        <p:txBody>
          <a:bodyPr wrap="square" rtlCol="0">
            <a:spAutoFit/>
          </a:bodyPr>
          <a:lstStyle/>
          <a:p>
            <a:r>
              <a:rPr lang="en-US" b="1" dirty="0" smtClean="0"/>
              <a:t>Factors explaining rise in morbidity </a:t>
            </a:r>
            <a:r>
              <a:rPr lang="en-US" dirty="0" smtClean="0"/>
              <a:t>with rise in life expectancy and development:-</a:t>
            </a:r>
          </a:p>
          <a:p>
            <a:r>
              <a:rPr lang="en-US" dirty="0" smtClean="0"/>
              <a:t>In developed world understandable as massive expansion in proportion of elders; greater attention to health issues; over-nutrition.</a:t>
            </a:r>
          </a:p>
          <a:p>
            <a:endParaRPr lang="en-US" dirty="0" smtClean="0"/>
          </a:p>
          <a:p>
            <a:r>
              <a:rPr lang="en-US" dirty="0" smtClean="0"/>
              <a:t>In the developing world: life style issues ; profiteering and corruption and governance leading to pollution and adulterations; greater survival of infants and check on early brutal weeding thru IMR; </a:t>
            </a:r>
          </a:p>
          <a:p>
            <a:endParaRPr lang="en-US" dirty="0" smtClean="0"/>
          </a:p>
          <a:p>
            <a:r>
              <a:rPr lang="en-US" dirty="0" smtClean="0"/>
              <a:t>On the other hand, push towards better health also increases: more food and possible nutrition, rising incomes, real wages, slow rise of public and private assets </a:t>
            </a:r>
          </a:p>
          <a:p>
            <a:r>
              <a:rPr lang="en-US" dirty="0" smtClean="0"/>
              <a:t> </a:t>
            </a:r>
          </a:p>
          <a:p>
            <a:r>
              <a:rPr lang="en-US" b="1" dirty="0" smtClean="0"/>
              <a:t>Policy  Implications:-</a:t>
            </a:r>
          </a:p>
          <a:p>
            <a:endParaRPr lang="en-US" dirty="0" smtClean="0"/>
          </a:p>
          <a:p>
            <a:r>
              <a:rPr lang="en-US" dirty="0" smtClean="0"/>
              <a:t>Food Safety, Adulteration, Air and Water quality directly rather than just stopping mines, high rises, factories etc; sanitation above all; also fake medicines, doctors, degrees, exams, universities, in a torrent of fakeness in currency, cricket</a:t>
            </a:r>
          </a:p>
          <a:p>
            <a:r>
              <a:rPr lang="en-US" dirty="0" smtClean="0"/>
              <a:t> </a:t>
            </a:r>
          </a:p>
          <a:p>
            <a:r>
              <a:rPr lang="en-US" dirty="0" smtClean="0"/>
              <a:t>Health is wealth not only metaphorically but also literally as shown by Prof </a:t>
            </a:r>
            <a:r>
              <a:rPr lang="en-US" dirty="0" err="1" smtClean="0"/>
              <a:t>Moneer</a:t>
            </a:r>
            <a:r>
              <a:rPr lang="en-US" dirty="0" smtClean="0"/>
              <a:t> </a:t>
            </a:r>
            <a:r>
              <a:rPr lang="en-US" dirty="0" err="1" smtClean="0"/>
              <a:t>Alam</a:t>
            </a:r>
            <a:r>
              <a:rPr lang="en-US" dirty="0" smtClean="0"/>
              <a:t> and others in their study of out of pocket health expenditure in India.</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Some Questions for Future Research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066800"/>
            <a:ext cx="7543800" cy="4247317"/>
          </a:xfrm>
          <a:prstGeom prst="rect">
            <a:avLst/>
          </a:prstGeom>
        </p:spPr>
        <p:txBody>
          <a:bodyPr wrap="square">
            <a:spAutoFit/>
          </a:bodyPr>
          <a:lstStyle/>
          <a:p>
            <a:r>
              <a:rPr lang="en-US" b="1" dirty="0" smtClean="0"/>
              <a:t>Issues for Further Research:-</a:t>
            </a:r>
          </a:p>
          <a:p>
            <a:endParaRPr lang="en-US" b="1" dirty="0" smtClean="0"/>
          </a:p>
          <a:p>
            <a:r>
              <a:rPr lang="en-US" dirty="0" smtClean="0"/>
              <a:t>Need more data building at micro and macro level for possible regression analysis of factors and their exact play.</a:t>
            </a:r>
          </a:p>
          <a:p>
            <a:endParaRPr lang="en-US" dirty="0" smtClean="0"/>
          </a:p>
          <a:p>
            <a:r>
              <a:rPr lang="en-US" dirty="0" smtClean="0"/>
              <a:t>Need to disaggregate the impact of rise in life expectancy and subjective factors in count of morbidity, trends in old and new communicable and non communicable and chronic and acute ailments. </a:t>
            </a:r>
          </a:p>
          <a:p>
            <a:endParaRPr lang="en-US" dirty="0" smtClean="0"/>
          </a:p>
          <a:p>
            <a:r>
              <a:rPr lang="en-US" dirty="0" smtClean="0"/>
              <a:t>Has the spread of hospitals and doctors in their present form contributed to rising morbidity? </a:t>
            </a:r>
          </a:p>
          <a:p>
            <a:endParaRPr lang="en-US" dirty="0" smtClean="0"/>
          </a:p>
          <a:p>
            <a:r>
              <a:rPr lang="en-US" dirty="0" smtClean="0"/>
              <a:t>A constant dialogue between macro and micro research across disciplines.</a:t>
            </a:r>
          </a:p>
          <a:p>
            <a:endParaRPr lang="en-US" dirty="0" smtClean="0"/>
          </a:p>
          <a:p>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0"/>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5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developing countries like India, an ironic</a:t>
            </a:r>
            <a:r>
              <a:rPr kumimoji="0" lang="en-US"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scenario seems to be unfolding: adult morbidity seems to be rising despite improvements in HDI scores, per capita income, education and life expectancy over the past  hundred years or so</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ctr" defTabSz="914400" rtl="0" eaLnBrk="0" fontAlgn="base" latinLnBrk="0" hangingPunct="0">
              <a:lnSpc>
                <a:spcPct val="15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Major Indices of Well Being in India</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Chart 2"/>
          <p:cNvGraphicFramePr/>
          <p:nvPr/>
        </p:nvGraphicFramePr>
        <p:xfrm>
          <a:off x="1447800" y="2209800"/>
          <a:ext cx="6615113"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19458" name="Rectangle 2"/>
          <p:cNvSpPr>
            <a:spLocks noChangeArrowheads="1"/>
          </p:cNvSpPr>
          <p:nvPr/>
        </p:nvSpPr>
        <p:spPr bwMode="auto">
          <a:xfrm>
            <a:off x="1143000" y="6172200"/>
            <a:ext cx="5926559"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Mangal" pitchFamily="18" charset="0"/>
              </a:rPr>
              <a:t>Sources: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Statistical Outline of India, Tata Information Services, 2012.</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685800" y="152400"/>
            <a:ext cx="6858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Major Health Indicators: All India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nvGraphicFramePr>
        <p:xfrm>
          <a:off x="685800" y="457200"/>
          <a:ext cx="7619999" cy="3581402"/>
        </p:xfrm>
        <a:graphic>
          <a:graphicData uri="http://schemas.openxmlformats.org/drawingml/2006/table">
            <a:tbl>
              <a:tblPr/>
              <a:tblGrid>
                <a:gridCol w="5670140"/>
                <a:gridCol w="649953"/>
                <a:gridCol w="649953"/>
                <a:gridCol w="649953"/>
              </a:tblGrid>
              <a:tr h="275134">
                <a:tc>
                  <a:txBody>
                    <a:bodyPr/>
                    <a:lstStyle/>
                    <a:p>
                      <a:pPr marL="76200" marR="0">
                        <a:lnSpc>
                          <a:spcPct val="115000"/>
                        </a:lnSpc>
                        <a:spcBef>
                          <a:spcPts val="0"/>
                        </a:spcBef>
                        <a:spcAft>
                          <a:spcPts val="0"/>
                        </a:spcAft>
                      </a:pPr>
                      <a:r>
                        <a:rPr lang="en-US" sz="1400" dirty="0">
                          <a:solidFill>
                            <a:srgbClr val="000000"/>
                          </a:solidFill>
                          <a:latin typeface="Times New Roman"/>
                          <a:ea typeface="Times New Roman"/>
                          <a:cs typeface="Mangal"/>
                        </a:rPr>
                        <a:t>Annual growth of GDP per capita: 2008-2012 (%)</a:t>
                      </a:r>
                      <a:endParaRPr lang="en-US" sz="1200" dirty="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01600" marR="0">
                        <a:lnSpc>
                          <a:spcPts val="1375"/>
                        </a:lnSpc>
                        <a:spcBef>
                          <a:spcPts val="0"/>
                        </a:spcBef>
                        <a:spcAft>
                          <a:spcPts val="0"/>
                        </a:spcAft>
                      </a:pPr>
                      <a:r>
                        <a:rPr lang="en-US" sz="1400">
                          <a:solidFill>
                            <a:srgbClr val="000000"/>
                          </a:solidFill>
                          <a:latin typeface="Times New Roman"/>
                          <a:ea typeface="Times New Roman"/>
                          <a:cs typeface="Mangal"/>
                        </a:rPr>
                        <a:t>5.4</a:t>
                      </a:r>
                      <a:endParaRPr lang="en-US" sz="120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9373">
                <a:tc>
                  <a:txBody>
                    <a:bodyPr/>
                    <a:lstStyle/>
                    <a:p>
                      <a:pPr marL="76200" marR="0">
                        <a:lnSpc>
                          <a:spcPts val="1210"/>
                        </a:lnSpc>
                        <a:spcBef>
                          <a:spcPts val="0"/>
                        </a:spcBef>
                        <a:spcAft>
                          <a:spcPts val="0"/>
                        </a:spcAft>
                      </a:pPr>
                      <a:r>
                        <a:rPr lang="en-US" sz="1400">
                          <a:solidFill>
                            <a:srgbClr val="000000"/>
                          </a:solidFill>
                          <a:latin typeface="Times New Roman"/>
                          <a:ea typeface="Times New Roman"/>
                          <a:cs typeface="Mangal"/>
                        </a:rPr>
                        <a:t>Annual Growth of Population: 2001-2011 (%)</a:t>
                      </a:r>
                      <a:endParaRPr lang="en-US" sz="120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88900" marR="0">
                        <a:lnSpc>
                          <a:spcPts val="1205"/>
                        </a:lnSpc>
                        <a:spcBef>
                          <a:spcPts val="0"/>
                        </a:spcBef>
                        <a:spcAft>
                          <a:spcPts val="0"/>
                        </a:spcAft>
                      </a:pPr>
                      <a:r>
                        <a:rPr lang="en-US" sz="1400">
                          <a:solidFill>
                            <a:srgbClr val="000000"/>
                          </a:solidFill>
                          <a:latin typeface="Times New Roman"/>
                          <a:ea typeface="Times New Roman"/>
                          <a:cs typeface="Mangal"/>
                        </a:rPr>
                        <a:t>1.64</a:t>
                      </a:r>
                      <a:endParaRPr lang="en-US" sz="120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9373">
                <a:tc>
                  <a:txBody>
                    <a:bodyPr/>
                    <a:lstStyle/>
                    <a:p>
                      <a:pPr marL="76200" marR="0">
                        <a:lnSpc>
                          <a:spcPts val="1215"/>
                        </a:lnSpc>
                        <a:spcBef>
                          <a:spcPts val="0"/>
                        </a:spcBef>
                        <a:spcAft>
                          <a:spcPts val="0"/>
                        </a:spcAft>
                      </a:pPr>
                      <a:r>
                        <a:rPr lang="en-US" sz="1400">
                          <a:solidFill>
                            <a:srgbClr val="000000"/>
                          </a:solidFill>
                          <a:latin typeface="Times New Roman"/>
                          <a:ea typeface="Times New Roman"/>
                          <a:cs typeface="Mangal"/>
                        </a:rPr>
                        <a:t>IMR per 1000 live births, 2011</a:t>
                      </a:r>
                      <a:endParaRPr lang="en-US" sz="120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88900" marR="0">
                        <a:lnSpc>
                          <a:spcPts val="1215"/>
                        </a:lnSpc>
                        <a:spcBef>
                          <a:spcPts val="0"/>
                        </a:spcBef>
                        <a:spcAft>
                          <a:spcPts val="0"/>
                        </a:spcAft>
                      </a:pPr>
                      <a:r>
                        <a:rPr lang="en-US" sz="1400">
                          <a:solidFill>
                            <a:srgbClr val="000000"/>
                          </a:solidFill>
                          <a:latin typeface="Times New Roman"/>
                          <a:ea typeface="Times New Roman"/>
                          <a:cs typeface="Mangal"/>
                        </a:rPr>
                        <a:t>44</a:t>
                      </a:r>
                      <a:endParaRPr lang="en-US" sz="120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9373">
                <a:tc>
                  <a:txBody>
                    <a:bodyPr/>
                    <a:lstStyle/>
                    <a:p>
                      <a:pPr marL="76200" marR="0">
                        <a:lnSpc>
                          <a:spcPts val="1210"/>
                        </a:lnSpc>
                        <a:spcBef>
                          <a:spcPts val="0"/>
                        </a:spcBef>
                        <a:spcAft>
                          <a:spcPts val="0"/>
                        </a:spcAft>
                      </a:pPr>
                      <a:r>
                        <a:rPr lang="en-US" sz="1400">
                          <a:solidFill>
                            <a:srgbClr val="000000"/>
                          </a:solidFill>
                          <a:latin typeface="Times New Roman"/>
                          <a:ea typeface="Times New Roman"/>
                          <a:cs typeface="Mangal"/>
                        </a:rPr>
                        <a:t>Life Expectancy: M/F (projected for 2006-10)</a:t>
                      </a:r>
                      <a:endParaRPr lang="en-US" sz="120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01600" marR="0">
                        <a:lnSpc>
                          <a:spcPts val="1205"/>
                        </a:lnSpc>
                        <a:spcBef>
                          <a:spcPts val="0"/>
                        </a:spcBef>
                        <a:spcAft>
                          <a:spcPts val="0"/>
                        </a:spcAft>
                      </a:pPr>
                      <a:r>
                        <a:rPr lang="en-US" sz="1400">
                          <a:solidFill>
                            <a:srgbClr val="000000"/>
                          </a:solidFill>
                          <a:latin typeface="Times New Roman"/>
                          <a:ea typeface="Times New Roman"/>
                          <a:cs typeface="Mangal"/>
                        </a:rPr>
                        <a:t>65.8/68.1</a:t>
                      </a:r>
                      <a:endParaRPr lang="en-US" sz="120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9373">
                <a:tc>
                  <a:txBody>
                    <a:bodyPr/>
                    <a:lstStyle/>
                    <a:p>
                      <a:pPr marL="76200" marR="0">
                        <a:lnSpc>
                          <a:spcPts val="1210"/>
                        </a:lnSpc>
                        <a:spcBef>
                          <a:spcPts val="0"/>
                        </a:spcBef>
                        <a:spcAft>
                          <a:spcPts val="0"/>
                        </a:spcAft>
                      </a:pPr>
                      <a:r>
                        <a:rPr lang="en-US" sz="1400">
                          <a:solidFill>
                            <a:srgbClr val="000000"/>
                          </a:solidFill>
                          <a:latin typeface="Times New Roman"/>
                          <a:ea typeface="Times New Roman"/>
                          <a:cs typeface="Mangal"/>
                        </a:rPr>
                        <a:t>MMR per 100,000 live births, 2004-06</a:t>
                      </a:r>
                      <a:endParaRPr lang="en-US" sz="120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88900" marR="0">
                        <a:lnSpc>
                          <a:spcPts val="1205"/>
                        </a:lnSpc>
                        <a:spcBef>
                          <a:spcPts val="0"/>
                        </a:spcBef>
                        <a:spcAft>
                          <a:spcPts val="0"/>
                        </a:spcAft>
                      </a:pPr>
                      <a:r>
                        <a:rPr lang="en-US" sz="1400">
                          <a:solidFill>
                            <a:srgbClr val="000000"/>
                          </a:solidFill>
                          <a:latin typeface="Times New Roman"/>
                          <a:ea typeface="Times New Roman"/>
                          <a:cs typeface="Mangal"/>
                        </a:rPr>
                        <a:t>212</a:t>
                      </a:r>
                      <a:endParaRPr lang="en-US" sz="120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9373">
                <a:tc>
                  <a:txBody>
                    <a:bodyPr/>
                    <a:lstStyle/>
                    <a:p>
                      <a:pPr marL="76200" marR="0">
                        <a:lnSpc>
                          <a:spcPts val="1210"/>
                        </a:lnSpc>
                        <a:spcBef>
                          <a:spcPts val="0"/>
                        </a:spcBef>
                        <a:spcAft>
                          <a:spcPts val="0"/>
                        </a:spcAft>
                      </a:pPr>
                      <a:r>
                        <a:rPr lang="en-US" sz="1400">
                          <a:solidFill>
                            <a:srgbClr val="000000"/>
                          </a:solidFill>
                          <a:latin typeface="Times New Roman"/>
                          <a:ea typeface="Times New Roman"/>
                          <a:cs typeface="Mangal"/>
                        </a:rPr>
                        <a:t>TFR: 2009</a:t>
                      </a:r>
                      <a:endParaRPr lang="en-US" sz="120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88900" marR="0">
                        <a:lnSpc>
                          <a:spcPts val="1205"/>
                        </a:lnSpc>
                        <a:spcBef>
                          <a:spcPts val="0"/>
                        </a:spcBef>
                        <a:spcAft>
                          <a:spcPts val="0"/>
                        </a:spcAft>
                      </a:pPr>
                      <a:r>
                        <a:rPr lang="en-US" sz="1400">
                          <a:solidFill>
                            <a:srgbClr val="000000"/>
                          </a:solidFill>
                          <a:latin typeface="Times New Roman"/>
                          <a:ea typeface="Times New Roman"/>
                          <a:cs typeface="Mangal"/>
                        </a:rPr>
                        <a:t>2.6</a:t>
                      </a:r>
                      <a:endParaRPr lang="en-US" sz="120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9373">
                <a:tc>
                  <a:txBody>
                    <a:bodyPr/>
                    <a:lstStyle/>
                    <a:p>
                      <a:pPr marL="76200" marR="0">
                        <a:lnSpc>
                          <a:spcPts val="1210"/>
                        </a:lnSpc>
                        <a:spcBef>
                          <a:spcPts val="0"/>
                        </a:spcBef>
                        <a:spcAft>
                          <a:spcPts val="0"/>
                        </a:spcAft>
                      </a:pPr>
                      <a:r>
                        <a:rPr lang="en-US" sz="1400">
                          <a:solidFill>
                            <a:srgbClr val="000000"/>
                          </a:solidFill>
                          <a:latin typeface="Times New Roman"/>
                          <a:ea typeface="Times New Roman"/>
                          <a:cs typeface="Mangal"/>
                        </a:rPr>
                        <a:t>Crude Death Rate per 1000 population, 2009</a:t>
                      </a:r>
                      <a:endParaRPr lang="en-US" sz="120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01600" marR="0">
                        <a:lnSpc>
                          <a:spcPts val="1205"/>
                        </a:lnSpc>
                        <a:spcBef>
                          <a:spcPts val="0"/>
                        </a:spcBef>
                        <a:spcAft>
                          <a:spcPts val="0"/>
                        </a:spcAft>
                      </a:pPr>
                      <a:r>
                        <a:rPr lang="en-US" sz="1400">
                          <a:solidFill>
                            <a:srgbClr val="000000"/>
                          </a:solidFill>
                          <a:latin typeface="Times New Roman"/>
                          <a:ea typeface="Times New Roman"/>
                          <a:cs typeface="Mangal"/>
                        </a:rPr>
                        <a:t>7.3</a:t>
                      </a:r>
                      <a:endParaRPr lang="en-US" sz="120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9373">
                <a:tc>
                  <a:txBody>
                    <a:bodyPr/>
                    <a:lstStyle/>
                    <a:p>
                      <a:pPr marL="76200" marR="0">
                        <a:lnSpc>
                          <a:spcPts val="1210"/>
                        </a:lnSpc>
                        <a:spcBef>
                          <a:spcPts val="0"/>
                        </a:spcBef>
                        <a:spcAft>
                          <a:spcPts val="0"/>
                        </a:spcAft>
                      </a:pPr>
                      <a:r>
                        <a:rPr lang="en-US" sz="1400">
                          <a:solidFill>
                            <a:srgbClr val="000000"/>
                          </a:solidFill>
                          <a:latin typeface="Times New Roman"/>
                          <a:ea typeface="Times New Roman"/>
                          <a:cs typeface="Mangal"/>
                        </a:rPr>
                        <a:t>Average Population served per Government Allopathic Doctor, 2011</a:t>
                      </a:r>
                      <a:endParaRPr lang="en-US" sz="120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01600" marR="0">
                        <a:lnSpc>
                          <a:spcPts val="1205"/>
                        </a:lnSpc>
                        <a:spcBef>
                          <a:spcPts val="0"/>
                        </a:spcBef>
                        <a:spcAft>
                          <a:spcPts val="0"/>
                        </a:spcAft>
                      </a:pPr>
                      <a:r>
                        <a:rPr lang="en-US" sz="1400">
                          <a:solidFill>
                            <a:srgbClr val="000000"/>
                          </a:solidFill>
                          <a:latin typeface="Times New Roman"/>
                          <a:ea typeface="Times New Roman"/>
                          <a:cs typeface="Mangal"/>
                        </a:rPr>
                        <a:t>12005</a:t>
                      </a:r>
                      <a:endParaRPr lang="en-US" sz="120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9373">
                <a:tc>
                  <a:txBody>
                    <a:bodyPr/>
                    <a:lstStyle/>
                    <a:p>
                      <a:pPr marL="76200" marR="0">
                        <a:lnSpc>
                          <a:spcPts val="1215"/>
                        </a:lnSpc>
                        <a:spcBef>
                          <a:spcPts val="0"/>
                        </a:spcBef>
                        <a:spcAft>
                          <a:spcPts val="0"/>
                        </a:spcAft>
                      </a:pPr>
                      <a:r>
                        <a:rPr lang="en-US" sz="1400">
                          <a:solidFill>
                            <a:srgbClr val="000000"/>
                          </a:solidFill>
                          <a:latin typeface="Times New Roman"/>
                          <a:ea typeface="Times New Roman"/>
                          <a:cs typeface="Mangal"/>
                        </a:rPr>
                        <a:t>Nurses per 1000 population: 2011</a:t>
                      </a:r>
                      <a:endParaRPr lang="en-US" sz="120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01600" marR="0">
                        <a:lnSpc>
                          <a:spcPts val="1215"/>
                        </a:lnSpc>
                        <a:spcBef>
                          <a:spcPts val="0"/>
                        </a:spcBef>
                        <a:spcAft>
                          <a:spcPts val="0"/>
                        </a:spcAft>
                      </a:pPr>
                      <a:r>
                        <a:rPr lang="en-US" sz="1400">
                          <a:solidFill>
                            <a:srgbClr val="000000"/>
                          </a:solidFill>
                          <a:latin typeface="Times New Roman"/>
                          <a:ea typeface="Times New Roman"/>
                          <a:cs typeface="Mangal"/>
                        </a:rPr>
                        <a:t>1.6</a:t>
                      </a:r>
                      <a:endParaRPr lang="en-US" sz="120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9373">
                <a:tc>
                  <a:txBody>
                    <a:bodyPr/>
                    <a:lstStyle/>
                    <a:p>
                      <a:pPr marL="76200" marR="0">
                        <a:lnSpc>
                          <a:spcPts val="1210"/>
                        </a:lnSpc>
                        <a:spcBef>
                          <a:spcPts val="0"/>
                        </a:spcBef>
                        <a:spcAft>
                          <a:spcPts val="0"/>
                        </a:spcAft>
                      </a:pPr>
                      <a:r>
                        <a:rPr lang="en-US" sz="1400">
                          <a:solidFill>
                            <a:srgbClr val="000000"/>
                          </a:solidFill>
                          <a:latin typeface="Times New Roman"/>
                          <a:ea typeface="Times New Roman"/>
                          <a:cs typeface="Mangal"/>
                        </a:rPr>
                        <a:t>Pharmacists per 1000 population: 2011</a:t>
                      </a:r>
                      <a:endParaRPr lang="en-US" sz="120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88900" marR="0">
                        <a:lnSpc>
                          <a:spcPts val="1205"/>
                        </a:lnSpc>
                        <a:spcBef>
                          <a:spcPts val="0"/>
                        </a:spcBef>
                        <a:spcAft>
                          <a:spcPts val="0"/>
                        </a:spcAft>
                      </a:pPr>
                      <a:r>
                        <a:rPr lang="en-US" sz="1400">
                          <a:solidFill>
                            <a:srgbClr val="000000"/>
                          </a:solidFill>
                          <a:latin typeface="Times New Roman"/>
                          <a:ea typeface="Times New Roman"/>
                          <a:cs typeface="Mangal"/>
                        </a:rPr>
                        <a:t>0.54</a:t>
                      </a:r>
                      <a:endParaRPr lang="en-US" sz="120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65517">
                <a:tc>
                  <a:txBody>
                    <a:bodyPr/>
                    <a:lstStyle/>
                    <a:p>
                      <a:pPr marL="76200" marR="0">
                        <a:lnSpc>
                          <a:spcPts val="1125"/>
                        </a:lnSpc>
                        <a:spcBef>
                          <a:spcPts val="0"/>
                        </a:spcBef>
                        <a:spcAft>
                          <a:spcPts val="0"/>
                        </a:spcAft>
                      </a:pPr>
                      <a:r>
                        <a:rPr lang="en-US" sz="1400">
                          <a:solidFill>
                            <a:srgbClr val="000000"/>
                          </a:solidFill>
                          <a:latin typeface="Times New Roman"/>
                          <a:ea typeface="Times New Roman"/>
                          <a:cs typeface="Mangal"/>
                        </a:rPr>
                        <a:t>Total Hospital Beds/Population served per Hospital Bed (Government Sector), 2011</a:t>
                      </a:r>
                      <a:endParaRPr lang="en-US" sz="120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88900" marR="0">
                        <a:lnSpc>
                          <a:spcPts val="1120"/>
                        </a:lnSpc>
                        <a:spcBef>
                          <a:spcPts val="0"/>
                        </a:spcBef>
                        <a:spcAft>
                          <a:spcPts val="0"/>
                        </a:spcAft>
                      </a:pPr>
                      <a:r>
                        <a:rPr lang="en-US" sz="1400">
                          <a:solidFill>
                            <a:srgbClr val="000000"/>
                          </a:solidFill>
                          <a:latin typeface="Times New Roman"/>
                          <a:ea typeface="Times New Roman"/>
                          <a:cs typeface="Mangal"/>
                        </a:rPr>
                        <a:t>7, 84.940/1512</a:t>
                      </a:r>
                      <a:endParaRPr lang="en-US" sz="120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9373">
                <a:tc>
                  <a:txBody>
                    <a:bodyPr/>
                    <a:lstStyle/>
                    <a:p>
                      <a:pPr marL="76200" marR="0">
                        <a:lnSpc>
                          <a:spcPts val="1210"/>
                        </a:lnSpc>
                        <a:spcBef>
                          <a:spcPts val="0"/>
                        </a:spcBef>
                        <a:spcAft>
                          <a:spcPts val="0"/>
                        </a:spcAft>
                      </a:pPr>
                      <a:r>
                        <a:rPr lang="en-US" sz="1400">
                          <a:solidFill>
                            <a:srgbClr val="000000"/>
                          </a:solidFill>
                          <a:latin typeface="Times New Roman"/>
                          <a:ea typeface="Times New Roman"/>
                          <a:cs typeface="Mangal"/>
                        </a:rPr>
                        <a:t>Non-institutional Deliveries, 2005-06</a:t>
                      </a:r>
                      <a:endParaRPr lang="en-US" sz="120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01600" marR="0">
                        <a:lnSpc>
                          <a:spcPts val="1205"/>
                        </a:lnSpc>
                        <a:spcBef>
                          <a:spcPts val="0"/>
                        </a:spcBef>
                        <a:spcAft>
                          <a:spcPts val="0"/>
                        </a:spcAft>
                      </a:pPr>
                      <a:r>
                        <a:rPr lang="en-US" sz="1400">
                          <a:solidFill>
                            <a:srgbClr val="000000"/>
                          </a:solidFill>
                          <a:latin typeface="Times New Roman"/>
                          <a:ea typeface="Times New Roman"/>
                          <a:cs typeface="Mangal"/>
                        </a:rPr>
                        <a:t>59.3</a:t>
                      </a:r>
                      <a:endParaRPr lang="en-US" sz="120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65517">
                <a:tc>
                  <a:txBody>
                    <a:bodyPr/>
                    <a:lstStyle/>
                    <a:p>
                      <a:pPr marL="76200" marR="0">
                        <a:lnSpc>
                          <a:spcPts val="1130"/>
                        </a:lnSpc>
                        <a:spcBef>
                          <a:spcPts val="0"/>
                        </a:spcBef>
                        <a:spcAft>
                          <a:spcPts val="0"/>
                        </a:spcAft>
                      </a:pPr>
                      <a:r>
                        <a:rPr lang="en-US" sz="1400" dirty="0">
                          <a:solidFill>
                            <a:srgbClr val="000000"/>
                          </a:solidFill>
                          <a:latin typeface="Times New Roman"/>
                          <a:ea typeface="Times New Roman"/>
                          <a:cs typeface="Mangal"/>
                        </a:rPr>
                        <a:t>Public Expenditure on Health as percent of GDP: India, China and Sri Lanka, 2009</a:t>
                      </a:r>
                      <a:endParaRPr lang="en-US" sz="1200" dirty="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marR="0">
                        <a:lnSpc>
                          <a:spcPts val="1130"/>
                        </a:lnSpc>
                        <a:spcBef>
                          <a:spcPts val="0"/>
                        </a:spcBef>
                        <a:spcAft>
                          <a:spcPts val="0"/>
                        </a:spcAft>
                      </a:pPr>
                      <a:r>
                        <a:rPr lang="en-US" sz="1400">
                          <a:latin typeface="Times New Roman"/>
                          <a:ea typeface="Times New Roman"/>
                          <a:cs typeface="Mangal"/>
                        </a:rPr>
                        <a:t>1.1</a:t>
                      </a:r>
                      <a:endParaRPr lang="en-US" sz="120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marR="0">
                        <a:lnSpc>
                          <a:spcPts val="1130"/>
                        </a:lnSpc>
                        <a:spcBef>
                          <a:spcPts val="0"/>
                        </a:spcBef>
                        <a:spcAft>
                          <a:spcPts val="0"/>
                        </a:spcAft>
                      </a:pPr>
                      <a:r>
                        <a:rPr lang="en-US" sz="1400">
                          <a:latin typeface="Times New Roman"/>
                          <a:ea typeface="Times New Roman"/>
                          <a:cs typeface="Mangal"/>
                        </a:rPr>
                        <a:t>1.9</a:t>
                      </a:r>
                      <a:endParaRPr lang="en-US" sz="120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marR="0">
                        <a:lnSpc>
                          <a:spcPts val="1130"/>
                        </a:lnSpc>
                        <a:spcBef>
                          <a:spcPts val="0"/>
                        </a:spcBef>
                        <a:spcAft>
                          <a:spcPts val="0"/>
                        </a:spcAft>
                      </a:pPr>
                      <a:r>
                        <a:rPr lang="en-US" sz="1200">
                          <a:latin typeface="Times New Roman"/>
                          <a:ea typeface="Times New Roman"/>
                          <a:cs typeface="Mangal"/>
                        </a:rPr>
                        <a:t>2.0</a:t>
                      </a:r>
                      <a:endParaRPr lang="en-US" sz="110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758">
                <a:tc>
                  <a:txBody>
                    <a:bodyPr/>
                    <a:lstStyle/>
                    <a:p>
                      <a:pPr marL="76200" marR="0">
                        <a:lnSpc>
                          <a:spcPts val="1130"/>
                        </a:lnSpc>
                        <a:spcBef>
                          <a:spcPts val="0"/>
                        </a:spcBef>
                        <a:spcAft>
                          <a:spcPts val="0"/>
                        </a:spcAft>
                      </a:pPr>
                      <a:r>
                        <a:rPr lang="en-US" sz="1400">
                          <a:solidFill>
                            <a:srgbClr val="000000"/>
                          </a:solidFill>
                          <a:latin typeface="Times New Roman"/>
                          <a:ea typeface="Times New Roman"/>
                          <a:cs typeface="Mangal"/>
                        </a:rPr>
                        <a:t>Public Expenditure as % of the Total Expenditure on Health</a:t>
                      </a:r>
                      <a:endParaRPr lang="en-US" sz="120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88900" marR="0">
                        <a:lnSpc>
                          <a:spcPts val="1130"/>
                        </a:lnSpc>
                        <a:spcBef>
                          <a:spcPts val="0"/>
                        </a:spcBef>
                        <a:spcAft>
                          <a:spcPts val="0"/>
                        </a:spcAft>
                      </a:pPr>
                      <a:r>
                        <a:rPr lang="en-US" sz="1400">
                          <a:solidFill>
                            <a:srgbClr val="000000"/>
                          </a:solidFill>
                          <a:latin typeface="Times New Roman"/>
                          <a:ea typeface="Times New Roman"/>
                          <a:cs typeface="Mangal"/>
                        </a:rPr>
                        <a:t>20%</a:t>
                      </a:r>
                      <a:endParaRPr lang="en-US" sz="120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9373">
                <a:tc>
                  <a:txBody>
                    <a:bodyPr/>
                    <a:lstStyle/>
                    <a:p>
                      <a:pPr marL="76200" marR="0">
                        <a:lnSpc>
                          <a:spcPts val="1210"/>
                        </a:lnSpc>
                        <a:spcBef>
                          <a:spcPts val="0"/>
                        </a:spcBef>
                        <a:spcAft>
                          <a:spcPts val="0"/>
                        </a:spcAft>
                      </a:pPr>
                      <a:r>
                        <a:rPr lang="en-US" sz="1400">
                          <a:solidFill>
                            <a:srgbClr val="000000"/>
                          </a:solidFill>
                          <a:latin typeface="Times New Roman"/>
                          <a:ea typeface="Times New Roman"/>
                          <a:cs typeface="Mangal"/>
                        </a:rPr>
                        <a:t>Anemic children age 6 – 35 months (%): NFHS -2/NFHS -3</a:t>
                      </a:r>
                      <a:endParaRPr lang="en-US" sz="120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01600" marR="0">
                        <a:lnSpc>
                          <a:spcPts val="1210"/>
                        </a:lnSpc>
                        <a:spcBef>
                          <a:spcPts val="0"/>
                        </a:spcBef>
                        <a:spcAft>
                          <a:spcPts val="0"/>
                        </a:spcAft>
                      </a:pPr>
                      <a:r>
                        <a:rPr lang="en-US" sz="1400">
                          <a:solidFill>
                            <a:srgbClr val="000000"/>
                          </a:solidFill>
                          <a:latin typeface="Times New Roman"/>
                          <a:ea typeface="Times New Roman"/>
                          <a:cs typeface="Mangal"/>
                        </a:rPr>
                        <a:t>74.2/7892</a:t>
                      </a:r>
                      <a:endParaRPr lang="en-US" sz="120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9373">
                <a:tc>
                  <a:txBody>
                    <a:bodyPr/>
                    <a:lstStyle/>
                    <a:p>
                      <a:pPr marL="76200" marR="0">
                        <a:lnSpc>
                          <a:spcPts val="1150"/>
                        </a:lnSpc>
                        <a:spcBef>
                          <a:spcPts val="0"/>
                        </a:spcBef>
                        <a:spcAft>
                          <a:spcPts val="0"/>
                        </a:spcAft>
                      </a:pPr>
                      <a:r>
                        <a:rPr lang="en-US" sz="1400" dirty="0">
                          <a:solidFill>
                            <a:srgbClr val="000000"/>
                          </a:solidFill>
                          <a:latin typeface="Times New Roman"/>
                          <a:ea typeface="Times New Roman"/>
                          <a:cs typeface="Mangal"/>
                        </a:rPr>
                        <a:t>Pregnant Anemic Women age 15 to 49 (%): </a:t>
                      </a:r>
                      <a:r>
                        <a:rPr lang="en-US" sz="1400" dirty="0" err="1">
                          <a:solidFill>
                            <a:srgbClr val="000000"/>
                          </a:solidFill>
                          <a:latin typeface="Times New Roman"/>
                          <a:ea typeface="Times New Roman"/>
                          <a:cs typeface="Mangal"/>
                        </a:rPr>
                        <a:t>NFHS</a:t>
                      </a:r>
                      <a:r>
                        <a:rPr lang="en-US" sz="1400" dirty="0">
                          <a:solidFill>
                            <a:srgbClr val="000000"/>
                          </a:solidFill>
                          <a:latin typeface="Times New Roman"/>
                          <a:ea typeface="Times New Roman"/>
                          <a:cs typeface="Mangal"/>
                        </a:rPr>
                        <a:t> – 2/</a:t>
                      </a:r>
                      <a:r>
                        <a:rPr lang="en-US" sz="1400" dirty="0" err="1">
                          <a:solidFill>
                            <a:srgbClr val="000000"/>
                          </a:solidFill>
                          <a:latin typeface="Times New Roman"/>
                          <a:ea typeface="Times New Roman"/>
                          <a:cs typeface="Mangal"/>
                        </a:rPr>
                        <a:t>NFHS</a:t>
                      </a:r>
                      <a:r>
                        <a:rPr lang="en-US" sz="1400" dirty="0">
                          <a:solidFill>
                            <a:srgbClr val="000000"/>
                          </a:solidFill>
                          <a:latin typeface="Times New Roman"/>
                          <a:ea typeface="Times New Roman"/>
                          <a:cs typeface="Mangal"/>
                        </a:rPr>
                        <a:t> - 3</a:t>
                      </a:r>
                      <a:endParaRPr lang="en-US" sz="1200" dirty="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01600" marR="0">
                        <a:lnSpc>
                          <a:spcPts val="1150"/>
                        </a:lnSpc>
                        <a:spcBef>
                          <a:spcPts val="0"/>
                        </a:spcBef>
                        <a:spcAft>
                          <a:spcPts val="0"/>
                        </a:spcAft>
                      </a:pPr>
                      <a:r>
                        <a:rPr lang="en-US" sz="1400" dirty="0">
                          <a:solidFill>
                            <a:srgbClr val="000000"/>
                          </a:solidFill>
                          <a:latin typeface="Times New Roman"/>
                          <a:ea typeface="Times New Roman"/>
                          <a:cs typeface="Mangal"/>
                        </a:rPr>
                        <a:t>49.7/57.9</a:t>
                      </a:r>
                      <a:endParaRPr lang="en-US" sz="1200" dirty="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0"/>
            <a:ext cx="3017838" cy="7938"/>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48" name="Rectangle 4"/>
          <p:cNvSpPr>
            <a:spLocks noChangeArrowheads="1"/>
          </p:cNvSpPr>
          <p:nvPr/>
        </p:nvSpPr>
        <p:spPr bwMode="auto">
          <a:xfrm>
            <a:off x="304800" y="4114800"/>
            <a:ext cx="6705600" cy="25699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hlinkClick r:id=""/>
              </a:rPr>
              <a:t>[</a:t>
            </a:r>
            <a:r>
              <a:rPr kumimoji="0" lang="en-US" sz="1100" b="0" i="0" u="none" strike="noStrike" cap="none" normalizeH="0" baseline="30000" dirty="0" smtClean="0" bmk="">
                <a:ln>
                  <a:noFill/>
                </a:ln>
                <a:solidFill>
                  <a:schemeClr val="tx1"/>
                </a:solidFill>
                <a:effectLst/>
                <a:latin typeface="Times New Roman" pitchFamily="18" charset="0"/>
                <a:ea typeface="Times New Roman" pitchFamily="18" charset="0"/>
                <a:cs typeface="Times New Roman" pitchFamily="18" charset="0"/>
                <a:hlinkClick r:id=""/>
              </a:rPr>
              <a:t>1]</a:t>
            </a:r>
            <a:r>
              <a:rPr kumimoji="0" lang="en-US" sz="11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 World Bank National Accounts Data. World Development Indicator (2008).</a:t>
            </a:r>
            <a:endParaRPr kumimoji="0" lang="en-US" sz="9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30000" dirty="0" smtClean="0" bmk="">
                <a:ln>
                  <a:noFill/>
                </a:ln>
                <a:solidFill>
                  <a:schemeClr val="tx1"/>
                </a:solidFill>
                <a:effectLst/>
                <a:latin typeface="Times New Roman" pitchFamily="18" charset="0"/>
                <a:ea typeface="Times New Roman" pitchFamily="18" charset="0"/>
                <a:cs typeface="Times New Roman" pitchFamily="18" charset="0"/>
                <a:hlinkClick r:id=""/>
              </a:rPr>
              <a:t>[2]</a:t>
            </a:r>
            <a:r>
              <a:rPr kumimoji="0" lang="en-US" sz="11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 </a:t>
            </a:r>
            <a:r>
              <a:rPr kumimoji="0" lang="en-US" sz="1100" b="0" i="0" u="none" strike="noStrike" cap="none" normalizeH="0" baseline="0" dirty="0" smtClean="0" bmk="">
                <a:ln>
                  <a:noFill/>
                </a:ln>
                <a:solidFill>
                  <a:srgbClr val="000000"/>
                </a:solidFill>
                <a:effectLst/>
                <a:latin typeface="Times New Roman" pitchFamily="18" charset="0"/>
                <a:ea typeface="Times New Roman" pitchFamily="18" charset="0"/>
                <a:cs typeface="Times New Roman" pitchFamily="18" charset="0"/>
              </a:rPr>
              <a:t>Census of India, 2011.</a:t>
            </a:r>
            <a:endParaRPr kumimoji="0" lang="en-US" sz="9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30000" dirty="0" smtClean="0" bmk="">
                <a:ln>
                  <a:noFill/>
                </a:ln>
                <a:solidFill>
                  <a:schemeClr val="tx1"/>
                </a:solidFill>
                <a:effectLst/>
                <a:latin typeface="Times New Roman" pitchFamily="18" charset="0"/>
                <a:ea typeface="Times New Roman" pitchFamily="18" charset="0"/>
                <a:cs typeface="Times New Roman" pitchFamily="18" charset="0"/>
                <a:hlinkClick r:id=""/>
              </a:rPr>
              <a:t>[3]</a:t>
            </a:r>
            <a:r>
              <a:rPr kumimoji="0" lang="en-US" sz="11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 SRS Bulletin, October 2012. </a:t>
            </a:r>
            <a:endParaRPr kumimoji="0" lang="en-US" sz="9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30000" dirty="0" smtClean="0" bmk="">
                <a:ln>
                  <a:noFill/>
                </a:ln>
                <a:solidFill>
                  <a:schemeClr val="tx1"/>
                </a:solidFill>
                <a:effectLst/>
                <a:latin typeface="Times New Roman" pitchFamily="18" charset="0"/>
                <a:ea typeface="Times New Roman" pitchFamily="18" charset="0"/>
                <a:cs typeface="Times New Roman" pitchFamily="18" charset="0"/>
                <a:hlinkClick r:id=""/>
              </a:rPr>
              <a:t>[4]</a:t>
            </a:r>
            <a:r>
              <a:rPr kumimoji="0" lang="en-US" sz="11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 Report of the Technical on Population Projection, May 2006, Moh7FW.</a:t>
            </a:r>
            <a:endParaRPr kumimoji="0" lang="en-US" sz="9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30000" dirty="0" smtClean="0" bmk="">
                <a:ln>
                  <a:noFill/>
                </a:ln>
                <a:solidFill>
                  <a:schemeClr val="tx1"/>
                </a:solidFill>
                <a:effectLst/>
                <a:latin typeface="Times New Roman" pitchFamily="18" charset="0"/>
                <a:ea typeface="Times New Roman" pitchFamily="18" charset="0"/>
                <a:cs typeface="Times New Roman" pitchFamily="18" charset="0"/>
                <a:hlinkClick r:id=""/>
              </a:rPr>
              <a:t>[5]</a:t>
            </a:r>
            <a:r>
              <a:rPr kumimoji="0" lang="en-US" sz="11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 SRS Bulletin, June 2011. </a:t>
            </a:r>
            <a:endParaRPr kumimoji="0" lang="en-US" sz="9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30000" dirty="0" smtClean="0" bmk="">
                <a:ln>
                  <a:noFill/>
                </a:ln>
                <a:solidFill>
                  <a:schemeClr val="tx1"/>
                </a:solidFill>
                <a:effectLst/>
                <a:latin typeface="Times New Roman" pitchFamily="18" charset="0"/>
                <a:ea typeface="Times New Roman" pitchFamily="18" charset="0"/>
                <a:cs typeface="Times New Roman" pitchFamily="18" charset="0"/>
                <a:hlinkClick r:id=""/>
              </a:rPr>
              <a:t>[6]</a:t>
            </a:r>
            <a:r>
              <a:rPr kumimoji="0" lang="en-US" sz="11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 SRS Estimates, July 2011. </a:t>
            </a:r>
            <a:endParaRPr kumimoji="0" lang="en-US" sz="9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30000" dirty="0" smtClean="0" bmk="">
                <a:ln>
                  <a:noFill/>
                </a:ln>
                <a:solidFill>
                  <a:schemeClr val="tx1"/>
                </a:solidFill>
                <a:effectLst/>
                <a:latin typeface="Times New Roman" pitchFamily="18" charset="0"/>
                <a:ea typeface="Times New Roman" pitchFamily="18" charset="0"/>
                <a:cs typeface="Times New Roman" pitchFamily="18" charset="0"/>
                <a:hlinkClick r:id=""/>
              </a:rPr>
              <a:t>[7]</a:t>
            </a:r>
            <a:r>
              <a:rPr kumimoji="0" lang="en-US" sz="11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 Family Welfare Statistics in India, 2011, Moh7FW.</a:t>
            </a:r>
            <a:endParaRPr kumimoji="0" lang="en-US" sz="9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30000" dirty="0" smtClean="0" bmk="">
                <a:ln>
                  <a:noFill/>
                </a:ln>
                <a:solidFill>
                  <a:schemeClr val="tx1"/>
                </a:solidFill>
                <a:effectLst/>
                <a:latin typeface="Times New Roman" pitchFamily="18" charset="0"/>
                <a:ea typeface="Times New Roman" pitchFamily="18" charset="0"/>
                <a:cs typeface="Times New Roman" pitchFamily="18" charset="0"/>
                <a:hlinkClick r:id=""/>
              </a:rPr>
              <a:t>[8]</a:t>
            </a:r>
            <a:r>
              <a:rPr kumimoji="0" lang="en-US" sz="11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 National Health Profile, 2011.</a:t>
            </a:r>
            <a:endParaRPr kumimoji="0" lang="en-US" sz="9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30000" dirty="0" smtClean="0" bmk="">
                <a:ln>
                  <a:noFill/>
                </a:ln>
                <a:solidFill>
                  <a:schemeClr val="tx1"/>
                </a:solidFill>
                <a:effectLst/>
                <a:latin typeface="Times New Roman" pitchFamily="18" charset="0"/>
                <a:ea typeface="Times New Roman" pitchFamily="18" charset="0"/>
                <a:cs typeface="Times New Roman" pitchFamily="18" charset="0"/>
                <a:hlinkClick r:id=""/>
              </a:rPr>
              <a:t>[9]</a:t>
            </a:r>
            <a:r>
              <a:rPr kumimoji="0" lang="en-US" sz="11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  Ibid.</a:t>
            </a:r>
            <a:endParaRPr kumimoji="0" lang="en-US" sz="9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30000" dirty="0" smtClean="0" bmk="">
                <a:ln>
                  <a:noFill/>
                </a:ln>
                <a:solidFill>
                  <a:schemeClr val="tx1"/>
                </a:solidFill>
                <a:effectLst/>
                <a:latin typeface="Times New Roman" pitchFamily="18" charset="0"/>
                <a:ea typeface="Times New Roman" pitchFamily="18" charset="0"/>
                <a:cs typeface="Times New Roman" pitchFamily="18" charset="0"/>
                <a:hlinkClick r:id=""/>
              </a:rPr>
              <a:t>[10]</a:t>
            </a:r>
            <a:r>
              <a:rPr kumimoji="0" lang="en-US" sz="11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 Ibid.</a:t>
            </a:r>
            <a:endParaRPr kumimoji="0" lang="en-US" sz="9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30000" dirty="0" smtClean="0" bmk="">
                <a:ln>
                  <a:noFill/>
                </a:ln>
                <a:solidFill>
                  <a:schemeClr val="tx1"/>
                </a:solidFill>
                <a:effectLst/>
                <a:latin typeface="Times New Roman" pitchFamily="18" charset="0"/>
                <a:ea typeface="Times New Roman" pitchFamily="18" charset="0"/>
                <a:cs typeface="Times New Roman" pitchFamily="18" charset="0"/>
                <a:hlinkClick r:id=""/>
              </a:rPr>
              <a:t>[11]</a:t>
            </a:r>
            <a:r>
              <a:rPr kumimoji="0" lang="en-US" sz="11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 Ibid.</a:t>
            </a:r>
            <a:endParaRPr kumimoji="0" lang="en-US" sz="9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30000" dirty="0" smtClean="0" bmk="">
                <a:ln>
                  <a:noFill/>
                </a:ln>
                <a:solidFill>
                  <a:schemeClr val="tx1"/>
                </a:solidFill>
                <a:effectLst/>
                <a:latin typeface="Times New Roman" pitchFamily="18" charset="0"/>
                <a:ea typeface="Times New Roman" pitchFamily="18" charset="0"/>
                <a:cs typeface="Times New Roman" pitchFamily="18" charset="0"/>
                <a:hlinkClick r:id=""/>
              </a:rPr>
              <a:t>[12]</a:t>
            </a:r>
            <a:r>
              <a:rPr kumimoji="0" lang="en-US" sz="11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 </a:t>
            </a:r>
            <a:r>
              <a:rPr kumimoji="0" lang="en-US" sz="1100" b="0" i="0" u="none" strike="noStrike" cap="none" normalizeH="0" baseline="0" dirty="0" smtClean="0" bmk="">
                <a:ln>
                  <a:noFill/>
                </a:ln>
                <a:solidFill>
                  <a:srgbClr val="000000"/>
                </a:solidFill>
                <a:effectLst/>
                <a:latin typeface="Times New Roman" pitchFamily="18" charset="0"/>
                <a:ea typeface="Times New Roman" pitchFamily="18" charset="0"/>
                <a:cs typeface="Times New Roman" pitchFamily="18" charset="0"/>
              </a:rPr>
              <a:t>National Family Health Survey (</a:t>
            </a:r>
            <a:r>
              <a:rPr kumimoji="0" lang="en-US" sz="1100" b="0" i="0" u="none" strike="noStrike" cap="none" normalizeH="0" baseline="0" dirty="0" err="1" smtClean="0" bmk="">
                <a:ln>
                  <a:noFill/>
                </a:ln>
                <a:solidFill>
                  <a:srgbClr val="000000"/>
                </a:solidFill>
                <a:effectLst/>
                <a:latin typeface="Times New Roman" pitchFamily="18" charset="0"/>
                <a:ea typeface="Times New Roman" pitchFamily="18" charset="0"/>
                <a:cs typeface="Times New Roman" pitchFamily="18" charset="0"/>
              </a:rPr>
              <a:t>NFHS</a:t>
            </a:r>
            <a:r>
              <a:rPr kumimoji="0" lang="en-US" sz="1100" b="0" i="0" u="none" strike="noStrike" cap="none" normalizeH="0" baseline="0" dirty="0" smtClean="0" bmk="">
                <a:ln>
                  <a:noFill/>
                </a:ln>
                <a:solidFill>
                  <a:srgbClr val="000000"/>
                </a:solidFill>
                <a:effectLst/>
                <a:latin typeface="Times New Roman" pitchFamily="18" charset="0"/>
                <a:ea typeface="Times New Roman" pitchFamily="18" charset="0"/>
                <a:cs typeface="Times New Roman" pitchFamily="18" charset="0"/>
              </a:rPr>
              <a:t> </a:t>
            </a:r>
            <a:r>
              <a:rPr kumimoji="0" lang="en-US" sz="1100" b="0" i="0" u="none" strike="noStrike" cap="none" normalizeH="0" baseline="0" dirty="0" smtClean="0" bmk="">
                <a:ln>
                  <a:noFill/>
                </a:ln>
                <a:solidFill>
                  <a:srgbClr val="000000"/>
                </a:solidFill>
                <a:effectLst/>
                <a:latin typeface="Calibri"/>
                <a:ea typeface="Times New Roman" pitchFamily="18" charset="0"/>
                <a:cs typeface="Times New Roman" pitchFamily="18" charset="0"/>
              </a:rPr>
              <a:t>–</a:t>
            </a:r>
            <a:r>
              <a:rPr kumimoji="0" lang="en-US" sz="1100" b="0" i="0" u="none" strike="noStrike" cap="none" normalizeH="0" baseline="0" dirty="0" smtClean="0" bmk="">
                <a:ln>
                  <a:noFill/>
                </a:ln>
                <a:solidFill>
                  <a:srgbClr val="000000"/>
                </a:solidFill>
                <a:effectLst/>
                <a:latin typeface="Times New Roman" pitchFamily="18" charset="0"/>
                <a:ea typeface="Times New Roman" pitchFamily="18" charset="0"/>
                <a:cs typeface="Times New Roman" pitchFamily="18" charset="0"/>
              </a:rPr>
              <a:t> 2 and </a:t>
            </a:r>
            <a:r>
              <a:rPr kumimoji="0" lang="en-US" sz="1100" b="0" i="0" u="none" strike="noStrike" cap="none" normalizeH="0" baseline="0" dirty="0" err="1" smtClean="0" bmk="">
                <a:ln>
                  <a:noFill/>
                </a:ln>
                <a:solidFill>
                  <a:srgbClr val="000000"/>
                </a:solidFill>
                <a:effectLst/>
                <a:latin typeface="Times New Roman" pitchFamily="18" charset="0"/>
                <a:ea typeface="Times New Roman" pitchFamily="18" charset="0"/>
                <a:cs typeface="Times New Roman" pitchFamily="18" charset="0"/>
              </a:rPr>
              <a:t>NFHS</a:t>
            </a:r>
            <a:r>
              <a:rPr kumimoji="0" lang="en-US" sz="1100" b="0" i="0" u="none" strike="noStrike" cap="none" normalizeH="0" baseline="0" dirty="0" smtClean="0" bmk="">
                <a:ln>
                  <a:noFill/>
                </a:ln>
                <a:solidFill>
                  <a:srgbClr val="000000"/>
                </a:solidFill>
                <a:effectLst/>
                <a:latin typeface="Times New Roman" pitchFamily="18" charset="0"/>
                <a:ea typeface="Times New Roman" pitchFamily="18" charset="0"/>
                <a:cs typeface="Times New Roman" pitchFamily="18" charset="0"/>
              </a:rPr>
              <a:t> </a:t>
            </a:r>
            <a:r>
              <a:rPr kumimoji="0" lang="en-US" sz="1100" b="0" i="0" u="none" strike="noStrike" cap="none" normalizeH="0" baseline="0" dirty="0" smtClean="0" bmk="">
                <a:ln>
                  <a:noFill/>
                </a:ln>
                <a:solidFill>
                  <a:srgbClr val="000000"/>
                </a:solidFill>
                <a:effectLst/>
                <a:latin typeface="Calibri"/>
                <a:ea typeface="Times New Roman" pitchFamily="18" charset="0"/>
                <a:cs typeface="Times New Roman" pitchFamily="18" charset="0"/>
              </a:rPr>
              <a:t>–</a:t>
            </a:r>
            <a:r>
              <a:rPr kumimoji="0" lang="en-US" sz="1100" b="0" i="0" u="none" strike="noStrike" cap="none" normalizeH="0" baseline="0" dirty="0" smtClean="0" bmk="">
                <a:ln>
                  <a:noFill/>
                </a:ln>
                <a:solidFill>
                  <a:srgbClr val="000000"/>
                </a:solidFill>
                <a:effectLst/>
                <a:latin typeface="Times New Roman" pitchFamily="18" charset="0"/>
                <a:ea typeface="Times New Roman" pitchFamily="18" charset="0"/>
                <a:cs typeface="Times New Roman" pitchFamily="18" charset="0"/>
              </a:rPr>
              <a:t> 3 for the years 1998-99, 2005</a:t>
            </a:r>
            <a:r>
              <a:rPr kumimoji="0" lang="en-US" sz="1100" b="0" i="0" u="none" strike="noStrike" cap="none" normalizeH="0" baseline="0" dirty="0" smtClean="0" bmk="">
                <a:ln>
                  <a:noFill/>
                </a:ln>
                <a:solidFill>
                  <a:srgbClr val="000000"/>
                </a:solidFill>
                <a:effectLst/>
                <a:latin typeface="Calibri"/>
                <a:ea typeface="Times New Roman" pitchFamily="18" charset="0"/>
                <a:cs typeface="Times New Roman" pitchFamily="18" charset="0"/>
              </a:rPr>
              <a:t>–</a:t>
            </a:r>
            <a:r>
              <a:rPr kumimoji="0" lang="en-US" sz="1100" b="0" i="0" u="none" strike="noStrike" cap="none" normalizeH="0" baseline="0" dirty="0" smtClean="0" bmk="">
                <a:ln>
                  <a:noFill/>
                </a:ln>
                <a:solidFill>
                  <a:srgbClr val="000000"/>
                </a:solidFill>
                <a:effectLst/>
                <a:latin typeface="Times New Roman" pitchFamily="18" charset="0"/>
                <a:ea typeface="Times New Roman" pitchFamily="18" charset="0"/>
                <a:cs typeface="Times New Roman" pitchFamily="18" charset="0"/>
              </a:rPr>
              <a:t>06, 2009. </a:t>
            </a:r>
            <a:endParaRPr kumimoji="0" lang="en-US" sz="9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30000" dirty="0" smtClean="0" bmk="">
                <a:ln>
                  <a:noFill/>
                </a:ln>
                <a:solidFill>
                  <a:schemeClr val="tx1"/>
                </a:solidFill>
                <a:effectLst/>
                <a:latin typeface="Times New Roman" pitchFamily="18" charset="0"/>
                <a:ea typeface="Times New Roman" pitchFamily="18" charset="0"/>
                <a:cs typeface="Times New Roman" pitchFamily="18" charset="0"/>
                <a:hlinkClick r:id=""/>
              </a:rPr>
              <a:t>[13]</a:t>
            </a:r>
            <a:r>
              <a:rPr kumimoji="0" lang="en-US"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International Human Development Indicators, World Development Indicator, World Bank 2011.</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9" name="Rectangle 5"/>
          <p:cNvSpPr>
            <a:spLocks noChangeArrowheads="1"/>
          </p:cNvSpPr>
          <p:nvPr/>
        </p:nvSpPr>
        <p:spPr bwMode="auto">
          <a:xfrm>
            <a:off x="6400800" y="5181600"/>
            <a:ext cx="2743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Source: </a:t>
            </a:r>
            <a:r>
              <a:rPr kumimoji="0" lang="en-US"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Moneer</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Alam</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Paying Out-of-Pocket for Drugs, Diagnostics and Medical Services: A Study of Households in Three Indian States.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81000" y="304800"/>
            <a:ext cx="4114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Numbers of Nurses in Various Countries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Chart 2"/>
          <p:cNvGraphicFramePr/>
          <p:nvPr/>
        </p:nvGraphicFramePr>
        <p:xfrm>
          <a:off x="838200" y="990600"/>
          <a:ext cx="38862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32770" name="Rectangle 2"/>
          <p:cNvSpPr>
            <a:spLocks noChangeArrowheads="1"/>
          </p:cNvSpPr>
          <p:nvPr/>
        </p:nvSpPr>
        <p:spPr bwMode="auto">
          <a:xfrm>
            <a:off x="4648200" y="304801"/>
            <a:ext cx="4495800" cy="58477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Numbers of Physicians* per 1,000 people (2003-04)</a:t>
            </a:r>
            <a:endPar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Chart 4"/>
          <p:cNvGraphicFramePr/>
          <p:nvPr/>
        </p:nvGraphicFramePr>
        <p:xfrm>
          <a:off x="4876800" y="1295400"/>
          <a:ext cx="40386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32771" name="Rectangle 3"/>
          <p:cNvSpPr>
            <a:spLocks noChangeArrowheads="1"/>
          </p:cNvSpPr>
          <p:nvPr/>
        </p:nvSpPr>
        <p:spPr bwMode="auto">
          <a:xfrm>
            <a:off x="609600" y="4876800"/>
            <a:ext cx="69342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Source:</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World Development Indicators database.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*Physicians are defined as graduates of any facility or school of medicine who are working in the country in any medical field (practice, teaching, research).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1295868"/>
          </a:xfrm>
          <a:prstGeom prst="rect">
            <a:avLst/>
          </a:prstGeom>
        </p:spPr>
        <p:txBody>
          <a:bodyPr wrap="square">
            <a:spAutoFit/>
          </a:bodyPr>
          <a:lstStyle/>
          <a:p>
            <a:pPr>
              <a:lnSpc>
                <a:spcPct val="150000"/>
              </a:lnSpc>
            </a:pPr>
            <a:r>
              <a:rPr lang="en-US" dirty="0"/>
              <a:t>The ironic inversions between reported health and standard development indices of regions and social groups also evident in the morbidity levels reported from different castes, classes, regions of India. </a:t>
            </a:r>
          </a:p>
        </p:txBody>
      </p:sp>
      <p:graphicFrame>
        <p:nvGraphicFramePr>
          <p:cNvPr id="3" name="Table 2"/>
          <p:cNvGraphicFramePr>
            <a:graphicFrameLocks noGrp="1"/>
          </p:cNvGraphicFramePr>
          <p:nvPr/>
        </p:nvGraphicFramePr>
        <p:xfrm>
          <a:off x="1295400" y="1524000"/>
          <a:ext cx="6324599" cy="4313644"/>
        </p:xfrm>
        <a:graphic>
          <a:graphicData uri="http://schemas.openxmlformats.org/drawingml/2006/table">
            <a:tbl>
              <a:tblPr/>
              <a:tblGrid>
                <a:gridCol w="2370002"/>
                <a:gridCol w="1139070"/>
                <a:gridCol w="918606"/>
                <a:gridCol w="955350"/>
                <a:gridCol w="941571"/>
              </a:tblGrid>
              <a:tr h="438191">
                <a:tc gridSpan="5">
                  <a:txBody>
                    <a:bodyPr/>
                    <a:lstStyle/>
                    <a:p>
                      <a:pPr marL="0" marR="0" algn="ctr">
                        <a:lnSpc>
                          <a:spcPct val="115000"/>
                        </a:lnSpc>
                        <a:spcBef>
                          <a:spcPts val="0"/>
                        </a:spcBef>
                        <a:spcAft>
                          <a:spcPts val="0"/>
                        </a:spcAft>
                      </a:pPr>
                      <a:r>
                        <a:rPr lang="en-US" sz="1600" b="1" dirty="0">
                          <a:latin typeface="Times New Roman"/>
                          <a:ea typeface="Times New Roman"/>
                          <a:cs typeface="Mangal"/>
                        </a:rPr>
                        <a:t>Prevalence of ailments by selected background characteristics in India, 2004 (Per Thousand Population)</a:t>
                      </a:r>
                      <a:endParaRPr lang="en-US" sz="1400" dirty="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9096">
                <a:tc>
                  <a:txBody>
                    <a:bodyPr/>
                    <a:lstStyle/>
                    <a:p>
                      <a:pPr marL="0" marR="0" algn="l">
                        <a:lnSpc>
                          <a:spcPct val="115000"/>
                        </a:lnSpc>
                        <a:spcBef>
                          <a:spcPts val="0"/>
                        </a:spcBef>
                        <a:spcAft>
                          <a:spcPts val="0"/>
                        </a:spcAft>
                      </a:pPr>
                      <a:endParaRPr lang="en-US" sz="1200">
                        <a:latin typeface="Times New Roman"/>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a:latin typeface="Times New Roman"/>
                        <a:ea typeface="Times New Roman"/>
                        <a:cs typeface="Mang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a:latin typeface="Times New Roman"/>
                        <a:ea typeface="Times New Roman"/>
                        <a:cs typeface="Mang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a:latin typeface="Times New Roman"/>
                        <a:ea typeface="Times New Roman"/>
                        <a:cs typeface="Mang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a:latin typeface="Times New Roman"/>
                        <a:ea typeface="Times New Roman"/>
                        <a:cs typeface="Mangal"/>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438191">
                <a:tc>
                  <a:txBody>
                    <a:bodyPr/>
                    <a:lstStyle/>
                    <a:p>
                      <a:pPr marL="0" marR="0" algn="l">
                        <a:lnSpc>
                          <a:spcPct val="115000"/>
                        </a:lnSpc>
                        <a:spcBef>
                          <a:spcPts val="0"/>
                        </a:spcBef>
                        <a:spcAft>
                          <a:spcPts val="0"/>
                        </a:spcAft>
                      </a:pPr>
                      <a:endParaRPr lang="en-US" sz="1200">
                        <a:latin typeface="Times New Roman"/>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l">
                        <a:lnSpc>
                          <a:spcPct val="115000"/>
                        </a:lnSpc>
                        <a:spcBef>
                          <a:spcPts val="0"/>
                        </a:spcBef>
                        <a:spcAft>
                          <a:spcPts val="0"/>
                        </a:spcAft>
                      </a:pPr>
                      <a:r>
                        <a:rPr lang="en-US" sz="1200" b="1">
                          <a:latin typeface="Times New Roman"/>
                          <a:ea typeface="Times New Roman"/>
                          <a:cs typeface="Mangal"/>
                        </a:rPr>
                        <a:t>Any ailment</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l">
                        <a:lnSpc>
                          <a:spcPct val="115000"/>
                        </a:lnSpc>
                        <a:spcBef>
                          <a:spcPts val="0"/>
                        </a:spcBef>
                        <a:spcAft>
                          <a:spcPts val="0"/>
                        </a:spcAft>
                      </a:pPr>
                      <a:r>
                        <a:rPr lang="en-US" sz="1200" b="1">
                          <a:latin typeface="Times New Roman"/>
                          <a:ea typeface="Times New Roman"/>
                          <a:cs typeface="Mangal"/>
                        </a:rPr>
                        <a:t>Acute</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l">
                        <a:lnSpc>
                          <a:spcPct val="115000"/>
                        </a:lnSpc>
                        <a:spcBef>
                          <a:spcPts val="0"/>
                        </a:spcBef>
                        <a:spcAft>
                          <a:spcPts val="0"/>
                        </a:spcAft>
                      </a:pPr>
                      <a:r>
                        <a:rPr lang="en-US" sz="1200" b="1">
                          <a:latin typeface="Times New Roman"/>
                          <a:ea typeface="Times New Roman"/>
                          <a:cs typeface="Mangal"/>
                        </a:rPr>
                        <a:t>Chronic</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l">
                        <a:lnSpc>
                          <a:spcPct val="115000"/>
                        </a:lnSpc>
                        <a:spcBef>
                          <a:spcPts val="0"/>
                        </a:spcBef>
                        <a:spcAft>
                          <a:spcPts val="0"/>
                        </a:spcAft>
                      </a:pPr>
                      <a:r>
                        <a:rPr lang="en-US" sz="1200" b="1">
                          <a:latin typeface="Times New Roman"/>
                          <a:ea typeface="Times New Roman"/>
                          <a:cs typeface="Mangal"/>
                        </a:rPr>
                        <a:t>Others</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96">
                <a:tc gridSpan="5">
                  <a:txBody>
                    <a:bodyPr/>
                    <a:lstStyle/>
                    <a:p>
                      <a:pPr marL="0" marR="0" algn="l">
                        <a:lnSpc>
                          <a:spcPct val="115000"/>
                        </a:lnSpc>
                        <a:spcBef>
                          <a:spcPts val="0"/>
                        </a:spcBef>
                        <a:spcAft>
                          <a:spcPts val="0"/>
                        </a:spcAft>
                      </a:pPr>
                      <a:r>
                        <a:rPr lang="en-US" sz="1200" b="1" dirty="0">
                          <a:latin typeface="Times New Roman"/>
                          <a:ea typeface="Times New Roman"/>
                          <a:cs typeface="Mangal"/>
                        </a:rPr>
                        <a:t>Sex</a:t>
                      </a:r>
                      <a:endParaRPr lang="en-US" sz="1100" dirty="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9096">
                <a:tc>
                  <a:txBody>
                    <a:bodyPr/>
                    <a:lstStyle/>
                    <a:p>
                      <a:pPr marL="50800" marR="0" algn="l">
                        <a:lnSpc>
                          <a:spcPct val="115000"/>
                        </a:lnSpc>
                        <a:spcBef>
                          <a:spcPts val="0"/>
                        </a:spcBef>
                        <a:spcAft>
                          <a:spcPts val="0"/>
                        </a:spcAft>
                      </a:pPr>
                      <a:r>
                        <a:rPr lang="en-US" sz="1200">
                          <a:latin typeface="Times New Roman"/>
                          <a:ea typeface="Times New Roman"/>
                          <a:cs typeface="Mangal"/>
                        </a:rPr>
                        <a:t>Male</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ctr">
                        <a:lnSpc>
                          <a:spcPct val="115000"/>
                        </a:lnSpc>
                        <a:spcBef>
                          <a:spcPts val="0"/>
                        </a:spcBef>
                        <a:spcAft>
                          <a:spcPts val="0"/>
                        </a:spcAft>
                      </a:pPr>
                      <a:r>
                        <a:rPr lang="en-US" sz="1200">
                          <a:latin typeface="Times New Roman"/>
                          <a:ea typeface="Times New Roman"/>
                          <a:cs typeface="Mangal"/>
                        </a:rPr>
                        <a:t>86</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ctr">
                        <a:lnSpc>
                          <a:spcPct val="115000"/>
                        </a:lnSpc>
                        <a:spcBef>
                          <a:spcPts val="0"/>
                        </a:spcBef>
                        <a:spcAft>
                          <a:spcPts val="0"/>
                        </a:spcAft>
                      </a:pPr>
                      <a:r>
                        <a:rPr lang="en-US" sz="1200">
                          <a:latin typeface="Times New Roman"/>
                          <a:ea typeface="Times New Roman"/>
                          <a:cs typeface="Mangal"/>
                        </a:rPr>
                        <a:t>44</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ctr">
                        <a:lnSpc>
                          <a:spcPct val="115000"/>
                        </a:lnSpc>
                        <a:spcBef>
                          <a:spcPts val="0"/>
                        </a:spcBef>
                        <a:spcAft>
                          <a:spcPts val="0"/>
                        </a:spcAft>
                      </a:pPr>
                      <a:r>
                        <a:rPr lang="en-US" sz="1200">
                          <a:latin typeface="Times New Roman"/>
                          <a:ea typeface="Times New Roman"/>
                          <a:cs typeface="Mangal"/>
                        </a:rPr>
                        <a:t>30</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ctr">
                        <a:lnSpc>
                          <a:spcPct val="115000"/>
                        </a:lnSpc>
                        <a:spcBef>
                          <a:spcPts val="0"/>
                        </a:spcBef>
                        <a:spcAft>
                          <a:spcPts val="0"/>
                        </a:spcAft>
                      </a:pPr>
                      <a:r>
                        <a:rPr lang="en-US" sz="1200">
                          <a:latin typeface="Times New Roman"/>
                          <a:ea typeface="Times New Roman"/>
                          <a:cs typeface="Mangal"/>
                        </a:rPr>
                        <a:t>15</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96">
                <a:tc>
                  <a:txBody>
                    <a:bodyPr/>
                    <a:lstStyle/>
                    <a:p>
                      <a:pPr marL="50800" marR="0" algn="l">
                        <a:lnSpc>
                          <a:spcPct val="115000"/>
                        </a:lnSpc>
                        <a:spcBef>
                          <a:spcPts val="0"/>
                        </a:spcBef>
                        <a:spcAft>
                          <a:spcPts val="0"/>
                        </a:spcAft>
                      </a:pPr>
                      <a:r>
                        <a:rPr lang="en-US" sz="1200">
                          <a:latin typeface="Times New Roman"/>
                          <a:ea typeface="Times New Roman"/>
                          <a:cs typeface="Mangal"/>
                        </a:rPr>
                        <a:t>Female</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ctr">
                        <a:lnSpc>
                          <a:spcPct val="115000"/>
                        </a:lnSpc>
                        <a:spcBef>
                          <a:spcPts val="0"/>
                        </a:spcBef>
                        <a:spcAft>
                          <a:spcPts val="0"/>
                        </a:spcAft>
                      </a:pPr>
                      <a:r>
                        <a:rPr lang="en-US" sz="1200">
                          <a:latin typeface="Times New Roman"/>
                          <a:ea typeface="Times New Roman"/>
                          <a:cs typeface="Mangal"/>
                        </a:rPr>
                        <a:t>97</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ctr">
                        <a:lnSpc>
                          <a:spcPct val="115000"/>
                        </a:lnSpc>
                        <a:spcBef>
                          <a:spcPts val="0"/>
                        </a:spcBef>
                        <a:spcAft>
                          <a:spcPts val="0"/>
                        </a:spcAft>
                      </a:pPr>
                      <a:r>
                        <a:rPr lang="en-US" sz="1200">
                          <a:latin typeface="Times New Roman"/>
                          <a:ea typeface="Times New Roman"/>
                          <a:cs typeface="Mangal"/>
                        </a:rPr>
                        <a:t>43</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ctr">
                        <a:lnSpc>
                          <a:spcPct val="115000"/>
                        </a:lnSpc>
                        <a:spcBef>
                          <a:spcPts val="0"/>
                        </a:spcBef>
                        <a:spcAft>
                          <a:spcPts val="0"/>
                        </a:spcAft>
                      </a:pPr>
                      <a:r>
                        <a:rPr lang="en-US" sz="1200">
                          <a:latin typeface="Times New Roman"/>
                          <a:ea typeface="Times New Roman"/>
                          <a:cs typeface="Mangal"/>
                        </a:rPr>
                        <a:t>40</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ctr">
                        <a:lnSpc>
                          <a:spcPct val="115000"/>
                        </a:lnSpc>
                        <a:spcBef>
                          <a:spcPts val="0"/>
                        </a:spcBef>
                        <a:spcAft>
                          <a:spcPts val="0"/>
                        </a:spcAft>
                      </a:pPr>
                      <a:r>
                        <a:rPr lang="en-US" sz="1200">
                          <a:latin typeface="Times New Roman"/>
                          <a:ea typeface="Times New Roman"/>
                          <a:cs typeface="Mangal"/>
                        </a:rPr>
                        <a:t>18</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96">
                <a:tc gridSpan="5">
                  <a:txBody>
                    <a:bodyPr/>
                    <a:lstStyle/>
                    <a:p>
                      <a:pPr marL="0" marR="0" algn="l">
                        <a:lnSpc>
                          <a:spcPct val="115000"/>
                        </a:lnSpc>
                        <a:spcBef>
                          <a:spcPts val="0"/>
                        </a:spcBef>
                        <a:spcAft>
                          <a:spcPts val="0"/>
                        </a:spcAft>
                      </a:pPr>
                      <a:r>
                        <a:rPr lang="en-US" sz="1200" b="1">
                          <a:latin typeface="Times New Roman"/>
                          <a:ea typeface="Times New Roman"/>
                          <a:cs typeface="Mangal"/>
                        </a:rPr>
                        <a:t>Caste</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9096">
                <a:tc>
                  <a:txBody>
                    <a:bodyPr/>
                    <a:lstStyle/>
                    <a:p>
                      <a:pPr marL="50800" marR="0" algn="l">
                        <a:lnSpc>
                          <a:spcPct val="115000"/>
                        </a:lnSpc>
                        <a:spcBef>
                          <a:spcPts val="0"/>
                        </a:spcBef>
                        <a:spcAft>
                          <a:spcPts val="0"/>
                        </a:spcAft>
                      </a:pPr>
                      <a:r>
                        <a:rPr lang="en-US" sz="1200">
                          <a:latin typeface="Times New Roman"/>
                          <a:ea typeface="Times New Roman"/>
                          <a:cs typeface="Mangal"/>
                        </a:rPr>
                        <a:t>Scheduled tribe</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ctr">
                        <a:lnSpc>
                          <a:spcPct val="115000"/>
                        </a:lnSpc>
                        <a:spcBef>
                          <a:spcPts val="0"/>
                        </a:spcBef>
                        <a:spcAft>
                          <a:spcPts val="0"/>
                        </a:spcAft>
                      </a:pPr>
                      <a:r>
                        <a:rPr lang="en-US" sz="1200">
                          <a:latin typeface="Times New Roman"/>
                          <a:ea typeface="Times New Roman"/>
                          <a:cs typeface="Mangal"/>
                        </a:rPr>
                        <a:t>58</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ctr">
                        <a:lnSpc>
                          <a:spcPct val="115000"/>
                        </a:lnSpc>
                        <a:spcBef>
                          <a:spcPts val="0"/>
                        </a:spcBef>
                        <a:spcAft>
                          <a:spcPts val="0"/>
                        </a:spcAft>
                      </a:pPr>
                      <a:r>
                        <a:rPr lang="en-US" sz="1200">
                          <a:latin typeface="Times New Roman"/>
                          <a:ea typeface="Times New Roman"/>
                          <a:cs typeface="Mangal"/>
                        </a:rPr>
                        <a:t>34</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ctr">
                        <a:lnSpc>
                          <a:spcPct val="115000"/>
                        </a:lnSpc>
                        <a:spcBef>
                          <a:spcPts val="0"/>
                        </a:spcBef>
                        <a:spcAft>
                          <a:spcPts val="0"/>
                        </a:spcAft>
                      </a:pPr>
                      <a:r>
                        <a:rPr lang="en-US" sz="1200">
                          <a:latin typeface="Times New Roman"/>
                          <a:ea typeface="Times New Roman"/>
                          <a:cs typeface="Mangal"/>
                        </a:rPr>
                        <a:t>15</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ctr">
                        <a:lnSpc>
                          <a:spcPct val="115000"/>
                        </a:lnSpc>
                        <a:spcBef>
                          <a:spcPts val="0"/>
                        </a:spcBef>
                        <a:spcAft>
                          <a:spcPts val="0"/>
                        </a:spcAft>
                      </a:pPr>
                      <a:r>
                        <a:rPr lang="en-US" sz="1200">
                          <a:latin typeface="Times New Roman"/>
                          <a:ea typeface="Times New Roman"/>
                          <a:cs typeface="Mangal"/>
                        </a:rPr>
                        <a:t>10</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96">
                <a:tc>
                  <a:txBody>
                    <a:bodyPr/>
                    <a:lstStyle/>
                    <a:p>
                      <a:pPr marL="50800" marR="0" algn="l">
                        <a:lnSpc>
                          <a:spcPct val="115000"/>
                        </a:lnSpc>
                        <a:spcBef>
                          <a:spcPts val="0"/>
                        </a:spcBef>
                        <a:spcAft>
                          <a:spcPts val="0"/>
                        </a:spcAft>
                      </a:pPr>
                      <a:r>
                        <a:rPr lang="en-US" sz="1200">
                          <a:latin typeface="Times New Roman"/>
                          <a:ea typeface="Times New Roman"/>
                          <a:cs typeface="Mangal"/>
                        </a:rPr>
                        <a:t>Scheduled caste</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ctr">
                        <a:lnSpc>
                          <a:spcPct val="115000"/>
                        </a:lnSpc>
                        <a:spcBef>
                          <a:spcPts val="0"/>
                        </a:spcBef>
                        <a:spcAft>
                          <a:spcPts val="0"/>
                        </a:spcAft>
                      </a:pPr>
                      <a:r>
                        <a:rPr lang="en-US" sz="1200">
                          <a:latin typeface="Times New Roman"/>
                          <a:ea typeface="Times New Roman"/>
                          <a:cs typeface="Mangal"/>
                        </a:rPr>
                        <a:t>88</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ctr">
                        <a:lnSpc>
                          <a:spcPct val="115000"/>
                        </a:lnSpc>
                        <a:spcBef>
                          <a:spcPts val="0"/>
                        </a:spcBef>
                        <a:spcAft>
                          <a:spcPts val="0"/>
                        </a:spcAft>
                      </a:pPr>
                      <a:r>
                        <a:rPr lang="en-US" sz="1200">
                          <a:latin typeface="Times New Roman"/>
                          <a:ea typeface="Times New Roman"/>
                          <a:cs typeface="Mangal"/>
                        </a:rPr>
                        <a:t>45</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ctr">
                        <a:lnSpc>
                          <a:spcPct val="115000"/>
                        </a:lnSpc>
                        <a:spcBef>
                          <a:spcPts val="0"/>
                        </a:spcBef>
                        <a:spcAft>
                          <a:spcPts val="0"/>
                        </a:spcAft>
                      </a:pPr>
                      <a:r>
                        <a:rPr lang="en-US" sz="1200">
                          <a:latin typeface="Times New Roman"/>
                          <a:ea typeface="Times New Roman"/>
                          <a:cs typeface="Mangal"/>
                        </a:rPr>
                        <a:t>28</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ctr">
                        <a:lnSpc>
                          <a:spcPct val="115000"/>
                        </a:lnSpc>
                        <a:spcBef>
                          <a:spcPts val="0"/>
                        </a:spcBef>
                        <a:spcAft>
                          <a:spcPts val="0"/>
                        </a:spcAft>
                      </a:pPr>
                      <a:r>
                        <a:rPr lang="en-US" sz="1200">
                          <a:latin typeface="Times New Roman"/>
                          <a:ea typeface="Times New Roman"/>
                          <a:cs typeface="Mangal"/>
                        </a:rPr>
                        <a:t>16</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96">
                <a:tc>
                  <a:txBody>
                    <a:bodyPr/>
                    <a:lstStyle/>
                    <a:p>
                      <a:pPr marL="50800" marR="0" algn="l">
                        <a:lnSpc>
                          <a:spcPct val="115000"/>
                        </a:lnSpc>
                        <a:spcBef>
                          <a:spcPts val="0"/>
                        </a:spcBef>
                        <a:spcAft>
                          <a:spcPts val="0"/>
                        </a:spcAft>
                      </a:pPr>
                      <a:r>
                        <a:rPr lang="en-US" sz="1200">
                          <a:latin typeface="Times New Roman"/>
                          <a:ea typeface="Times New Roman"/>
                          <a:cs typeface="Mangal"/>
                        </a:rPr>
                        <a:t>Other backward caste</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ctr">
                        <a:lnSpc>
                          <a:spcPct val="115000"/>
                        </a:lnSpc>
                        <a:spcBef>
                          <a:spcPts val="0"/>
                        </a:spcBef>
                        <a:spcAft>
                          <a:spcPts val="0"/>
                        </a:spcAft>
                      </a:pPr>
                      <a:r>
                        <a:rPr lang="en-US" sz="1200">
                          <a:latin typeface="Times New Roman"/>
                          <a:ea typeface="Times New Roman"/>
                          <a:cs typeface="Mangal"/>
                        </a:rPr>
                        <a:t>88</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ctr">
                        <a:lnSpc>
                          <a:spcPct val="115000"/>
                        </a:lnSpc>
                        <a:spcBef>
                          <a:spcPts val="0"/>
                        </a:spcBef>
                        <a:spcAft>
                          <a:spcPts val="0"/>
                        </a:spcAft>
                      </a:pPr>
                      <a:r>
                        <a:rPr lang="en-US" sz="1200">
                          <a:latin typeface="Times New Roman"/>
                          <a:ea typeface="Times New Roman"/>
                          <a:cs typeface="Mangal"/>
                        </a:rPr>
                        <a:t>43</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ctr">
                        <a:lnSpc>
                          <a:spcPct val="115000"/>
                        </a:lnSpc>
                        <a:spcBef>
                          <a:spcPts val="0"/>
                        </a:spcBef>
                        <a:spcAft>
                          <a:spcPts val="0"/>
                        </a:spcAft>
                      </a:pPr>
                      <a:r>
                        <a:rPr lang="en-US" sz="1200">
                          <a:latin typeface="Times New Roman"/>
                          <a:ea typeface="Times New Roman"/>
                          <a:cs typeface="Mangal"/>
                        </a:rPr>
                        <a:t>32</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ctr">
                        <a:lnSpc>
                          <a:spcPct val="115000"/>
                        </a:lnSpc>
                        <a:spcBef>
                          <a:spcPts val="0"/>
                        </a:spcBef>
                        <a:spcAft>
                          <a:spcPts val="0"/>
                        </a:spcAft>
                      </a:pPr>
                      <a:r>
                        <a:rPr lang="en-US" sz="1200">
                          <a:latin typeface="Times New Roman"/>
                          <a:ea typeface="Times New Roman"/>
                          <a:cs typeface="Mangal"/>
                        </a:rPr>
                        <a:t>16</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96">
                <a:tc>
                  <a:txBody>
                    <a:bodyPr/>
                    <a:lstStyle/>
                    <a:p>
                      <a:pPr marL="50800" marR="0" algn="l">
                        <a:lnSpc>
                          <a:spcPct val="115000"/>
                        </a:lnSpc>
                        <a:spcBef>
                          <a:spcPts val="0"/>
                        </a:spcBef>
                        <a:spcAft>
                          <a:spcPts val="0"/>
                        </a:spcAft>
                      </a:pPr>
                      <a:r>
                        <a:rPr lang="en-US" sz="1200">
                          <a:latin typeface="Times New Roman"/>
                          <a:ea typeface="Times New Roman"/>
                          <a:cs typeface="Mangal"/>
                        </a:rPr>
                        <a:t>Others</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ctr">
                        <a:lnSpc>
                          <a:spcPct val="115000"/>
                        </a:lnSpc>
                        <a:spcBef>
                          <a:spcPts val="0"/>
                        </a:spcBef>
                        <a:spcAft>
                          <a:spcPts val="0"/>
                        </a:spcAft>
                      </a:pPr>
                      <a:r>
                        <a:rPr lang="en-US" sz="1200">
                          <a:latin typeface="Times New Roman"/>
                          <a:ea typeface="Times New Roman"/>
                          <a:cs typeface="Mangal"/>
                        </a:rPr>
                        <a:t>106</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ctr">
                        <a:lnSpc>
                          <a:spcPct val="115000"/>
                        </a:lnSpc>
                        <a:spcBef>
                          <a:spcPts val="0"/>
                        </a:spcBef>
                        <a:spcAft>
                          <a:spcPts val="0"/>
                        </a:spcAft>
                      </a:pPr>
                      <a:r>
                        <a:rPr lang="en-US" sz="1200">
                          <a:latin typeface="Times New Roman"/>
                          <a:ea typeface="Times New Roman"/>
                          <a:cs typeface="Mangal"/>
                        </a:rPr>
                        <a:t>44</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ctr">
                        <a:lnSpc>
                          <a:spcPct val="115000"/>
                        </a:lnSpc>
                        <a:spcBef>
                          <a:spcPts val="0"/>
                        </a:spcBef>
                        <a:spcAft>
                          <a:spcPts val="0"/>
                        </a:spcAft>
                      </a:pPr>
                      <a:r>
                        <a:rPr lang="en-US" sz="1200">
                          <a:latin typeface="Times New Roman"/>
                          <a:ea typeface="Times New Roman"/>
                          <a:cs typeface="Mangal"/>
                        </a:rPr>
                        <a:t>48</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ctr">
                        <a:lnSpc>
                          <a:spcPct val="115000"/>
                        </a:lnSpc>
                        <a:spcBef>
                          <a:spcPts val="0"/>
                        </a:spcBef>
                        <a:spcAft>
                          <a:spcPts val="0"/>
                        </a:spcAft>
                      </a:pPr>
                      <a:r>
                        <a:rPr lang="en-US" sz="1200">
                          <a:latin typeface="Times New Roman"/>
                          <a:ea typeface="Times New Roman"/>
                          <a:cs typeface="Mangal"/>
                        </a:rPr>
                        <a:t>19</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96">
                <a:tc gridSpan="5">
                  <a:txBody>
                    <a:bodyPr/>
                    <a:lstStyle/>
                    <a:p>
                      <a:pPr marL="50800" marR="0" algn="l">
                        <a:lnSpc>
                          <a:spcPct val="115000"/>
                        </a:lnSpc>
                        <a:spcBef>
                          <a:spcPts val="0"/>
                        </a:spcBef>
                        <a:spcAft>
                          <a:spcPts val="0"/>
                        </a:spcAft>
                      </a:pPr>
                      <a:r>
                        <a:rPr lang="en-US" sz="1200" b="1">
                          <a:latin typeface="Times New Roman"/>
                          <a:ea typeface="Times New Roman"/>
                          <a:cs typeface="Mangal"/>
                        </a:rPr>
                        <a:t>MPCE</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8225">
                <a:tc>
                  <a:txBody>
                    <a:bodyPr/>
                    <a:lstStyle/>
                    <a:p>
                      <a:pPr marL="50800" marR="0" algn="l">
                        <a:lnSpc>
                          <a:spcPct val="115000"/>
                        </a:lnSpc>
                        <a:spcBef>
                          <a:spcPts val="0"/>
                        </a:spcBef>
                        <a:spcAft>
                          <a:spcPts val="0"/>
                        </a:spcAft>
                      </a:pPr>
                      <a:r>
                        <a:rPr lang="en-US" sz="1200">
                          <a:latin typeface="Times New Roman"/>
                          <a:ea typeface="Times New Roman"/>
                          <a:cs typeface="Mangal"/>
                        </a:rPr>
                        <a:t>Q1</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l">
                        <a:lnSpc>
                          <a:spcPct val="115000"/>
                        </a:lnSpc>
                        <a:spcBef>
                          <a:spcPts val="0"/>
                        </a:spcBef>
                        <a:spcAft>
                          <a:spcPts val="0"/>
                        </a:spcAft>
                      </a:pPr>
                      <a:r>
                        <a:rPr lang="en-US" sz="1200">
                          <a:latin typeface="Times New Roman"/>
                          <a:ea typeface="Times New Roman"/>
                          <a:cs typeface="Mangal"/>
                        </a:rPr>
                        <a:t>     70</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l">
                        <a:lnSpc>
                          <a:spcPct val="115000"/>
                        </a:lnSpc>
                        <a:spcBef>
                          <a:spcPts val="0"/>
                        </a:spcBef>
                        <a:spcAft>
                          <a:spcPts val="0"/>
                        </a:spcAft>
                      </a:pPr>
                      <a:r>
                        <a:rPr lang="en-US" sz="1200">
                          <a:latin typeface="Times New Roman"/>
                          <a:ea typeface="Times New Roman"/>
                          <a:cs typeface="Mangal"/>
                        </a:rPr>
                        <a:t>     36</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l">
                        <a:lnSpc>
                          <a:spcPct val="115000"/>
                        </a:lnSpc>
                        <a:spcBef>
                          <a:spcPts val="0"/>
                        </a:spcBef>
                        <a:spcAft>
                          <a:spcPts val="0"/>
                        </a:spcAft>
                      </a:pPr>
                      <a:r>
                        <a:rPr lang="en-US" sz="1200">
                          <a:latin typeface="Times New Roman"/>
                          <a:ea typeface="Times New Roman"/>
                          <a:cs typeface="Mangal"/>
                        </a:rPr>
                        <a:t>    22</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ctr">
                        <a:lnSpc>
                          <a:spcPct val="115000"/>
                        </a:lnSpc>
                        <a:spcBef>
                          <a:spcPts val="0"/>
                        </a:spcBef>
                        <a:spcAft>
                          <a:spcPts val="0"/>
                        </a:spcAft>
                      </a:pPr>
                      <a:r>
                        <a:rPr lang="en-US" sz="1200">
                          <a:latin typeface="Times New Roman"/>
                          <a:ea typeface="Times New Roman"/>
                          <a:cs typeface="Mangal"/>
                        </a:rPr>
                        <a:t>13</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96">
                <a:tc>
                  <a:txBody>
                    <a:bodyPr/>
                    <a:lstStyle/>
                    <a:p>
                      <a:pPr marL="50800" marR="0" algn="l">
                        <a:lnSpc>
                          <a:spcPct val="115000"/>
                        </a:lnSpc>
                        <a:spcBef>
                          <a:spcPts val="0"/>
                        </a:spcBef>
                        <a:spcAft>
                          <a:spcPts val="0"/>
                        </a:spcAft>
                      </a:pPr>
                      <a:r>
                        <a:rPr lang="en-US" sz="1200">
                          <a:latin typeface="Times New Roman"/>
                          <a:ea typeface="Times New Roman"/>
                          <a:cs typeface="Mangal"/>
                        </a:rPr>
                        <a:t>Q2</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l">
                        <a:lnSpc>
                          <a:spcPct val="115000"/>
                        </a:lnSpc>
                        <a:spcBef>
                          <a:spcPts val="0"/>
                        </a:spcBef>
                        <a:spcAft>
                          <a:spcPts val="0"/>
                        </a:spcAft>
                      </a:pPr>
                      <a:r>
                        <a:rPr lang="en-US" sz="1200">
                          <a:latin typeface="Times New Roman"/>
                          <a:ea typeface="Times New Roman"/>
                          <a:cs typeface="Mangal"/>
                        </a:rPr>
                        <a:t>     82</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l">
                        <a:lnSpc>
                          <a:spcPct val="115000"/>
                        </a:lnSpc>
                        <a:spcBef>
                          <a:spcPts val="0"/>
                        </a:spcBef>
                        <a:spcAft>
                          <a:spcPts val="0"/>
                        </a:spcAft>
                      </a:pPr>
                      <a:r>
                        <a:rPr lang="en-US" sz="1200">
                          <a:latin typeface="Times New Roman"/>
                          <a:ea typeface="Times New Roman"/>
                          <a:cs typeface="Mangal"/>
                        </a:rPr>
                        <a:t>     43</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l">
                        <a:lnSpc>
                          <a:spcPct val="115000"/>
                        </a:lnSpc>
                        <a:spcBef>
                          <a:spcPts val="0"/>
                        </a:spcBef>
                        <a:spcAft>
                          <a:spcPts val="0"/>
                        </a:spcAft>
                      </a:pPr>
                      <a:r>
                        <a:rPr lang="en-US" sz="1200">
                          <a:latin typeface="Times New Roman"/>
                          <a:ea typeface="Times New Roman"/>
                          <a:cs typeface="Mangal"/>
                        </a:rPr>
                        <a:t>    25</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ctr">
                        <a:lnSpc>
                          <a:spcPct val="115000"/>
                        </a:lnSpc>
                        <a:spcBef>
                          <a:spcPts val="0"/>
                        </a:spcBef>
                        <a:spcAft>
                          <a:spcPts val="0"/>
                        </a:spcAft>
                      </a:pPr>
                      <a:r>
                        <a:rPr lang="en-US" sz="1200">
                          <a:latin typeface="Times New Roman"/>
                          <a:ea typeface="Times New Roman"/>
                          <a:cs typeface="Mangal"/>
                        </a:rPr>
                        <a:t>16</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148">
                <a:tc>
                  <a:txBody>
                    <a:bodyPr/>
                    <a:lstStyle/>
                    <a:p>
                      <a:pPr marL="50800" marR="0" algn="l">
                        <a:lnSpc>
                          <a:spcPct val="115000"/>
                        </a:lnSpc>
                        <a:spcBef>
                          <a:spcPts val="0"/>
                        </a:spcBef>
                        <a:spcAft>
                          <a:spcPts val="0"/>
                        </a:spcAft>
                      </a:pPr>
                      <a:r>
                        <a:rPr lang="en-US" sz="1200">
                          <a:latin typeface="Times New Roman"/>
                          <a:ea typeface="Times New Roman"/>
                          <a:cs typeface="Mangal"/>
                        </a:rPr>
                        <a:t>Q3</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l">
                        <a:lnSpc>
                          <a:spcPct val="115000"/>
                        </a:lnSpc>
                        <a:spcBef>
                          <a:spcPts val="0"/>
                        </a:spcBef>
                        <a:spcAft>
                          <a:spcPts val="0"/>
                        </a:spcAft>
                      </a:pPr>
                      <a:r>
                        <a:rPr lang="en-US" sz="1200">
                          <a:latin typeface="Times New Roman"/>
                          <a:ea typeface="Times New Roman"/>
                          <a:cs typeface="Mangal"/>
                        </a:rPr>
                        <a:t>     90</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l">
                        <a:lnSpc>
                          <a:spcPct val="115000"/>
                        </a:lnSpc>
                        <a:spcBef>
                          <a:spcPts val="0"/>
                        </a:spcBef>
                        <a:spcAft>
                          <a:spcPts val="0"/>
                        </a:spcAft>
                      </a:pPr>
                      <a:r>
                        <a:rPr lang="en-US" sz="1200">
                          <a:latin typeface="Times New Roman"/>
                          <a:ea typeface="Times New Roman"/>
                          <a:cs typeface="Mangal"/>
                        </a:rPr>
                        <a:t>     46</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l">
                        <a:lnSpc>
                          <a:spcPct val="115000"/>
                        </a:lnSpc>
                        <a:spcBef>
                          <a:spcPts val="0"/>
                        </a:spcBef>
                        <a:spcAft>
                          <a:spcPts val="0"/>
                        </a:spcAft>
                      </a:pPr>
                      <a:r>
                        <a:rPr lang="en-US" sz="1200">
                          <a:latin typeface="Times New Roman"/>
                          <a:ea typeface="Times New Roman"/>
                          <a:cs typeface="Mangal"/>
                        </a:rPr>
                        <a:t>     31</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ctr">
                        <a:lnSpc>
                          <a:spcPct val="115000"/>
                        </a:lnSpc>
                        <a:spcBef>
                          <a:spcPts val="0"/>
                        </a:spcBef>
                        <a:spcAft>
                          <a:spcPts val="0"/>
                        </a:spcAft>
                      </a:pPr>
                      <a:r>
                        <a:rPr lang="en-US" sz="1200">
                          <a:latin typeface="Times New Roman"/>
                          <a:ea typeface="Times New Roman"/>
                          <a:cs typeface="Mangal"/>
                        </a:rPr>
                        <a:t>15</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96">
                <a:tc>
                  <a:txBody>
                    <a:bodyPr/>
                    <a:lstStyle/>
                    <a:p>
                      <a:pPr marL="50800" marR="0" algn="l">
                        <a:lnSpc>
                          <a:spcPct val="115000"/>
                        </a:lnSpc>
                        <a:spcBef>
                          <a:spcPts val="0"/>
                        </a:spcBef>
                        <a:spcAft>
                          <a:spcPts val="0"/>
                        </a:spcAft>
                      </a:pPr>
                      <a:r>
                        <a:rPr lang="en-US" sz="1200">
                          <a:latin typeface="Times New Roman"/>
                          <a:ea typeface="Times New Roman"/>
                          <a:cs typeface="Mangal"/>
                        </a:rPr>
                        <a:t>Q4</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latin typeface="Times New Roman"/>
                          <a:ea typeface="Times New Roman"/>
                          <a:cs typeface="Mangal"/>
                        </a:rPr>
                        <a:t>     105</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6850" algn="l">
                        <a:lnSpc>
                          <a:spcPct val="115000"/>
                        </a:lnSpc>
                        <a:spcBef>
                          <a:spcPts val="0"/>
                        </a:spcBef>
                        <a:spcAft>
                          <a:spcPts val="0"/>
                        </a:spcAft>
                      </a:pPr>
                      <a:r>
                        <a:rPr lang="en-US" sz="1200">
                          <a:latin typeface="Times New Roman"/>
                          <a:ea typeface="Times New Roman"/>
                          <a:cs typeface="Mangal"/>
                        </a:rPr>
                        <a:t>      49</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9550" algn="l">
                        <a:lnSpc>
                          <a:spcPct val="115000"/>
                        </a:lnSpc>
                        <a:spcBef>
                          <a:spcPts val="0"/>
                        </a:spcBef>
                        <a:spcAft>
                          <a:spcPts val="0"/>
                        </a:spcAft>
                      </a:pPr>
                      <a:r>
                        <a:rPr lang="en-US" sz="1200">
                          <a:latin typeface="Times New Roman"/>
                          <a:ea typeface="Times New Roman"/>
                          <a:cs typeface="Mangal"/>
                        </a:rPr>
                        <a:t>      41</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25450" algn="ctr">
                        <a:lnSpc>
                          <a:spcPct val="115000"/>
                        </a:lnSpc>
                        <a:spcBef>
                          <a:spcPts val="0"/>
                        </a:spcBef>
                        <a:spcAft>
                          <a:spcPts val="0"/>
                        </a:spcAft>
                      </a:pPr>
                      <a:r>
                        <a:rPr lang="en-US" sz="1200">
                          <a:latin typeface="Times New Roman"/>
                          <a:ea typeface="Times New Roman"/>
                          <a:cs typeface="Mangal"/>
                        </a:rPr>
                        <a:t> 18</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96">
                <a:tc>
                  <a:txBody>
                    <a:bodyPr/>
                    <a:lstStyle/>
                    <a:p>
                      <a:pPr marL="50800" marR="0" algn="l">
                        <a:lnSpc>
                          <a:spcPct val="115000"/>
                        </a:lnSpc>
                        <a:spcBef>
                          <a:spcPts val="0"/>
                        </a:spcBef>
                        <a:spcAft>
                          <a:spcPts val="0"/>
                        </a:spcAft>
                      </a:pPr>
                      <a:r>
                        <a:rPr lang="en-US" sz="1200" dirty="0">
                          <a:latin typeface="Times New Roman"/>
                          <a:ea typeface="Times New Roman"/>
                          <a:cs typeface="Mangal"/>
                        </a:rPr>
                        <a:t>Q5</a:t>
                      </a:r>
                      <a:endParaRPr lang="en-US" sz="1100" dirty="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latin typeface="Times New Roman"/>
                          <a:ea typeface="Times New Roman"/>
                          <a:cs typeface="Mangal"/>
                        </a:rPr>
                        <a:t>     124</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6850" algn="l">
                        <a:lnSpc>
                          <a:spcPct val="115000"/>
                        </a:lnSpc>
                        <a:spcBef>
                          <a:spcPts val="0"/>
                        </a:spcBef>
                        <a:spcAft>
                          <a:spcPts val="0"/>
                        </a:spcAft>
                      </a:pPr>
                      <a:r>
                        <a:rPr lang="en-US" sz="1200">
                          <a:latin typeface="Times New Roman"/>
                          <a:ea typeface="Times New Roman"/>
                          <a:cs typeface="Mangal"/>
                        </a:rPr>
                        <a:t>       45</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9550" algn="l">
                        <a:lnSpc>
                          <a:spcPct val="115000"/>
                        </a:lnSpc>
                        <a:spcBef>
                          <a:spcPts val="0"/>
                        </a:spcBef>
                        <a:spcAft>
                          <a:spcPts val="0"/>
                        </a:spcAft>
                      </a:pPr>
                      <a:r>
                        <a:rPr lang="en-US" sz="1200">
                          <a:latin typeface="Times New Roman"/>
                          <a:ea typeface="Times New Roman"/>
                          <a:cs typeface="Mangal"/>
                        </a:rPr>
                        <a:t>      66</a:t>
                      </a:r>
                      <a:endParaRPr lang="en-US" sz="110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25450" algn="ctr">
                        <a:lnSpc>
                          <a:spcPct val="115000"/>
                        </a:lnSpc>
                        <a:spcBef>
                          <a:spcPts val="0"/>
                        </a:spcBef>
                        <a:spcAft>
                          <a:spcPts val="0"/>
                        </a:spcAft>
                      </a:pPr>
                      <a:r>
                        <a:rPr lang="en-US" sz="1200" dirty="0">
                          <a:latin typeface="Times New Roman"/>
                          <a:ea typeface="Times New Roman"/>
                          <a:cs typeface="Mangal"/>
                        </a:rPr>
                        <a:t> 22</a:t>
                      </a:r>
                      <a:endParaRPr lang="en-US" sz="1100" dirty="0">
                        <a:latin typeface="Calibri"/>
                        <a:ea typeface="Times New Roman"/>
                        <a:cs typeface="Mang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361" name="Rectangle 1"/>
          <p:cNvSpPr>
            <a:spLocks noChangeArrowheads="1"/>
          </p:cNvSpPr>
          <p:nvPr/>
        </p:nvSpPr>
        <p:spPr bwMode="auto">
          <a:xfrm>
            <a:off x="914400" y="6096000"/>
            <a:ext cx="729462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Source: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Soumitra</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Ghosh</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P.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Arokiasamy</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Morbidity in India: Trends, Patterns and Differentials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by</a:t>
            </a:r>
            <a:r>
              <a:rPr kumimoji="0" lang="en-US"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Journal of Health Studies</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Vol. 2, 2009.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0"/>
            <a:ext cx="9144000"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Evidently, reported morbidity is not a reliable index of health levels since states like Kerala and countries like USA which report high morbidity actually have very high life expectancy as well as low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IMR</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MMR</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rates and mean height of population too. </a:t>
            </a:r>
          </a:p>
          <a:p>
            <a:pPr marL="0" marR="0" lvl="0" indent="0" algn="l" defTabSz="914400" rtl="0" eaLnBrk="1" fontAlgn="base" latinLnBrk="0" hangingPunct="1">
              <a:lnSpc>
                <a:spcPct val="150000"/>
              </a:lnSpc>
              <a:spcBef>
                <a:spcPct val="0"/>
              </a:spcBef>
              <a:spcAft>
                <a:spcPct val="0"/>
              </a:spcAft>
              <a:buClrTx/>
              <a:buSzTx/>
              <a:buFontTx/>
              <a:buChar char="•"/>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this light, the need for a more objective and broad based data set on public health is obviously required. Medical tests on  prevalent levels of hemoglobin, vitamin-D ad heart condition etc can be good substitutes in this context </a:t>
            </a:r>
          </a:p>
          <a:p>
            <a:pPr marL="0" marR="0" lvl="0" indent="0" algn="l" defTabSz="914400" rtl="0" eaLnBrk="0" fontAlgn="base" latinLnBrk="0" hangingPunct="0">
              <a:lnSpc>
                <a:spcPct val="150000"/>
              </a:lnSpc>
              <a:spcBef>
                <a:spcPct val="0"/>
              </a:spcBef>
              <a:spcAft>
                <a:spcPct val="0"/>
              </a:spcAft>
              <a:buClrTx/>
              <a:buSzTx/>
              <a:buFontTx/>
              <a:buChar char="•"/>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However, financial as well as practical considerations hamper collection of such data in India; except for one useful and reliable evidence namely measurement of hemoglobin levels on a large sample of 1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lakh</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plus by the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NFHS</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since 1999.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Chart 2"/>
          <p:cNvGraphicFramePr/>
          <p:nvPr/>
        </p:nvGraphicFramePr>
        <p:xfrm>
          <a:off x="2362200" y="3200400"/>
          <a:ext cx="4724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20482" name="Rectangle 2"/>
          <p:cNvSpPr>
            <a:spLocks noChangeArrowheads="1"/>
          </p:cNvSpPr>
          <p:nvPr/>
        </p:nvSpPr>
        <p:spPr bwMode="auto">
          <a:xfrm>
            <a:off x="2057400" y="2667000"/>
            <a:ext cx="529099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Prevalence of </a:t>
            </a: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Anaemia</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among Adult Men &amp; women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3581400" y="6324600"/>
            <a:ext cx="1672253" cy="369332"/>
          </a:xfrm>
          <a:prstGeom prst="rect">
            <a:avLst/>
          </a:prstGeom>
        </p:spPr>
        <p:txBody>
          <a:bodyPr wrap="none">
            <a:spAutoFit/>
          </a:bodyPr>
          <a:lstStyle/>
          <a:p>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NMMB</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2006)</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7848600" cy="738664"/>
          </a:xfrm>
          <a:prstGeom prst="rect">
            <a:avLst/>
          </a:prstGeom>
          <a:noFill/>
        </p:spPr>
        <p:txBody>
          <a:bodyPr wrap="square" rtlCol="0">
            <a:spAutoFit/>
          </a:bodyPr>
          <a:lstStyle/>
          <a:p>
            <a:pPr lvl="0" algn="ctr"/>
            <a:r>
              <a:rPr lang="en-US" sz="1400" dirty="0" smtClean="0">
                <a:solidFill>
                  <a:srgbClr val="000000"/>
                </a:solidFill>
                <a:latin typeface="Arial" pitchFamily="34" charset="0"/>
                <a:ea typeface="Calibri" pitchFamily="34" charset="0"/>
                <a:cs typeface="Mangal" pitchFamily="18" charset="0"/>
              </a:rPr>
              <a:t>Significantly, reported morbidity in this data bank also shows significant rise in male morbidity, for example, from about 5 per thousand in 1995-96 to 8.6 per thousand in 2004-05.</a:t>
            </a:r>
            <a:endParaRPr lang="en-US" sz="2000" dirty="0" smtClean="0">
              <a:latin typeface="Arial" pitchFamily="34" charset="0"/>
              <a:cs typeface="Arial" pitchFamily="34" charset="0"/>
            </a:endParaRPr>
          </a:p>
          <a:p>
            <a:pPr algn="ctr"/>
            <a:endParaRPr lang="en-US" sz="1400" dirty="0"/>
          </a:p>
        </p:txBody>
      </p:sp>
      <p:graphicFrame>
        <p:nvGraphicFramePr>
          <p:cNvPr id="3" name="Chart 2"/>
          <p:cNvGraphicFramePr/>
          <p:nvPr/>
        </p:nvGraphicFramePr>
        <p:xfrm>
          <a:off x="1371600" y="1828800"/>
          <a:ext cx="6629400"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33400" y="5715001"/>
            <a:ext cx="8153400" cy="800219"/>
          </a:xfrm>
          <a:prstGeom prst="rect">
            <a:avLst/>
          </a:prstGeom>
          <a:noFill/>
        </p:spPr>
        <p:txBody>
          <a:bodyPr wrap="square" rtlCol="0">
            <a:spAutoFit/>
          </a:bodyPr>
          <a:lstStyle/>
          <a:p>
            <a:pPr algn="just"/>
            <a:r>
              <a:rPr lang="en-US" sz="1400" b="1" dirty="0" smtClean="0"/>
              <a:t>Source: </a:t>
            </a:r>
            <a:r>
              <a:rPr lang="en-US" sz="1400" dirty="0" err="1" smtClean="0"/>
              <a:t>Soumitra</a:t>
            </a:r>
            <a:r>
              <a:rPr lang="en-US" sz="1400" dirty="0" smtClean="0"/>
              <a:t> </a:t>
            </a:r>
            <a:r>
              <a:rPr lang="en-US" sz="1400" dirty="0" err="1" smtClean="0"/>
              <a:t>Ghosh</a:t>
            </a:r>
            <a:r>
              <a:rPr lang="en-US" sz="1400" dirty="0" smtClean="0"/>
              <a:t> and P. </a:t>
            </a:r>
            <a:r>
              <a:rPr lang="en-US" sz="1400" dirty="0" err="1" smtClean="0"/>
              <a:t>Arokiasamy</a:t>
            </a:r>
            <a:r>
              <a:rPr lang="en-US" sz="1400" dirty="0" smtClean="0"/>
              <a:t> ‘Morbidity in India: Trends, Patterns and Differentials’,, </a:t>
            </a:r>
            <a:r>
              <a:rPr lang="en-US" sz="1400" i="1" dirty="0" smtClean="0"/>
              <a:t>Journal of Health Studies</a:t>
            </a:r>
            <a:r>
              <a:rPr lang="en-US" sz="1400" dirty="0" smtClean="0"/>
              <a:t>, Vol. 2, 2009. </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3400" y="228600"/>
            <a:ext cx="8077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comparative value of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anaemia</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figure across social groups is indicated also by the fact that it matches other development indices closely (unlike figures from reported morbidity). </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 example, the prevalence of anemia in pregnant women in Sweden was 12.9 in 1988, in Japan it was 14.8 and in China and India 28.9 and 49.7 respectively.</a:t>
            </a:r>
            <a:endParaRPr kumimoji="0" lang="en-US" sz="1800" b="0" i="0" u="none" strike="noStrike" cap="none" normalizeH="0" baseline="0" dirty="0" smtClean="0">
              <a:ln>
                <a:noFill/>
              </a:ln>
              <a:solidFill>
                <a:schemeClr val="tx1"/>
              </a:solidFill>
              <a:effectLst/>
              <a:latin typeface="Arial" pitchFamily="34" charset="0"/>
            </a:endParaRPr>
          </a:p>
        </p:txBody>
      </p:sp>
      <p:sp>
        <p:nvSpPr>
          <p:cNvPr id="8" name="TextBox 7"/>
          <p:cNvSpPr txBox="1"/>
          <p:nvPr/>
        </p:nvSpPr>
        <p:spPr>
          <a:xfrm>
            <a:off x="1447800" y="1219200"/>
            <a:ext cx="5486400" cy="369332"/>
          </a:xfrm>
          <a:prstGeom prst="rect">
            <a:avLst/>
          </a:prstGeom>
          <a:noFill/>
        </p:spPr>
        <p:txBody>
          <a:bodyPr wrap="square" rtlCol="0">
            <a:spAutoFit/>
          </a:bodyPr>
          <a:lstStyle/>
          <a:p>
            <a:pPr lvl="0" algn="ctr" fontAlgn="base">
              <a:spcBef>
                <a:spcPct val="0"/>
              </a:spcBef>
              <a:spcAft>
                <a:spcPct val="0"/>
              </a:spcAft>
            </a:pPr>
            <a:r>
              <a:rPr lang="en-US" b="1" dirty="0" smtClean="0">
                <a:latin typeface="Times New Roman" pitchFamily="18" charset="0"/>
                <a:ea typeface="Times New Roman" pitchFamily="18" charset="0"/>
                <a:cs typeface="Times New Roman" pitchFamily="18" charset="0"/>
              </a:rPr>
              <a:t>Health Indicators across Selected Nations</a:t>
            </a:r>
            <a:endParaRPr lang="en-US" sz="2400" dirty="0" smtClean="0">
              <a:latin typeface="Arial" pitchFamily="34" charset="0"/>
            </a:endParaRPr>
          </a:p>
        </p:txBody>
      </p:sp>
      <p:graphicFrame>
        <p:nvGraphicFramePr>
          <p:cNvPr id="11" name="Table 10"/>
          <p:cNvGraphicFramePr>
            <a:graphicFrameLocks noGrp="1"/>
          </p:cNvGraphicFramePr>
          <p:nvPr/>
        </p:nvGraphicFramePr>
        <p:xfrm>
          <a:off x="762000" y="1676400"/>
          <a:ext cx="7446191" cy="3657595"/>
        </p:xfrm>
        <a:graphic>
          <a:graphicData uri="http://schemas.openxmlformats.org/drawingml/2006/table">
            <a:tbl>
              <a:tblPr/>
              <a:tblGrid>
                <a:gridCol w="1832866"/>
                <a:gridCol w="1933761"/>
                <a:gridCol w="3679564"/>
              </a:tblGrid>
              <a:tr h="564596">
                <a:tc>
                  <a:txBody>
                    <a:bodyPr/>
                    <a:lstStyle/>
                    <a:p>
                      <a:pPr marL="0" marR="0" algn="just">
                        <a:lnSpc>
                          <a:spcPct val="150000"/>
                        </a:lnSpc>
                        <a:spcBef>
                          <a:spcPts val="0"/>
                        </a:spcBef>
                        <a:spcAft>
                          <a:spcPts val="0"/>
                        </a:spcAft>
                      </a:pPr>
                      <a:r>
                        <a:rPr lang="en-US" sz="1600" b="1" kern="0" dirty="0">
                          <a:latin typeface="Times New Roman" pitchFamily="18" charset="0"/>
                          <a:ea typeface="Times New Roman"/>
                          <a:cs typeface="Times New Roman" pitchFamily="18" charset="0"/>
                        </a:rPr>
                        <a:t>Countries</a:t>
                      </a:r>
                      <a:endParaRPr lang="en-US" sz="2000" b="1" kern="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latin typeface="Times New Roman" pitchFamily="18" charset="0"/>
                          <a:ea typeface="Times New Roman"/>
                          <a:cs typeface="Times New Roman" pitchFamily="18" charset="0"/>
                        </a:rPr>
                        <a:t>Life Expectancy at </a:t>
                      </a:r>
                      <a:r>
                        <a:rPr lang="en-US" sz="1400" b="1" dirty="0" smtClean="0">
                          <a:latin typeface="Times New Roman" pitchFamily="18" charset="0"/>
                          <a:ea typeface="Times New Roman"/>
                          <a:cs typeface="Times New Roman" pitchFamily="18" charset="0"/>
                        </a:rPr>
                        <a:t>Birth (years)</a:t>
                      </a:r>
                      <a:endParaRPr lang="en-US" sz="18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a:ea typeface="Times New Roman"/>
                          <a:cs typeface="Times New Roman"/>
                        </a:rPr>
                        <a:t>Prevalence of Anemia in Pregnant  women in  % (Age 15-49 Years) </a:t>
                      </a:r>
                      <a:r>
                        <a:rPr lang="en-US" sz="1400" b="1" dirty="0" err="1">
                          <a:latin typeface="Times New Roman"/>
                          <a:ea typeface="Times New Roman"/>
                          <a:cs typeface="Times New Roman"/>
                        </a:rPr>
                        <a:t>Hb</a:t>
                      </a:r>
                      <a:r>
                        <a:rPr lang="en-US" sz="1400" b="1" dirty="0">
                          <a:latin typeface="Times New Roman"/>
                          <a:ea typeface="Times New Roman"/>
                          <a:cs typeface="Times New Roman"/>
                        </a:rPr>
                        <a:t> less than 110g/L</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857">
                <a:tc>
                  <a:txBody>
                    <a:bodyPr/>
                    <a:lstStyle/>
                    <a:p>
                      <a:pPr marL="0" marR="0" algn="just">
                        <a:lnSpc>
                          <a:spcPct val="150000"/>
                        </a:lnSpc>
                        <a:spcBef>
                          <a:spcPts val="0"/>
                        </a:spcBef>
                        <a:spcAft>
                          <a:spcPts val="0"/>
                        </a:spcAft>
                      </a:pPr>
                      <a:r>
                        <a:rPr lang="en-US" sz="1800" b="1">
                          <a:latin typeface="Times New Roman"/>
                          <a:ea typeface="Times New Roman"/>
                          <a:cs typeface="Times New Roman"/>
                        </a:rPr>
                        <a:t>India</a:t>
                      </a:r>
                      <a:endParaRPr lang="en-US" sz="16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smtClean="0">
                          <a:latin typeface="Times New Roman"/>
                          <a:ea typeface="Times New Roman"/>
                          <a:cs typeface="Times New Roman"/>
                        </a:rPr>
                        <a:t>66</a:t>
                      </a:r>
                      <a:endParaRPr lang="en-US" sz="16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latin typeface="Times New Roman"/>
                          <a:ea typeface="Times New Roman"/>
                          <a:cs typeface="Times New Roman"/>
                        </a:rPr>
                        <a:t>49.7</a:t>
                      </a:r>
                      <a:endParaRPr lang="en-US" sz="16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857">
                <a:tc>
                  <a:txBody>
                    <a:bodyPr/>
                    <a:lstStyle/>
                    <a:p>
                      <a:pPr marL="0" marR="0" algn="just">
                        <a:lnSpc>
                          <a:spcPct val="150000"/>
                        </a:lnSpc>
                        <a:spcBef>
                          <a:spcPts val="0"/>
                        </a:spcBef>
                        <a:spcAft>
                          <a:spcPts val="0"/>
                        </a:spcAft>
                      </a:pPr>
                      <a:r>
                        <a:rPr lang="en-US" sz="1800">
                          <a:latin typeface="Times New Roman"/>
                          <a:ea typeface="Times New Roman"/>
                          <a:cs typeface="Times New Roman"/>
                        </a:rPr>
                        <a:t>China</a:t>
                      </a:r>
                      <a:endParaRPr lang="en-US"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smtClean="0">
                          <a:latin typeface="Times New Roman"/>
                          <a:ea typeface="Times New Roman"/>
                          <a:cs typeface="Times New Roman"/>
                        </a:rPr>
                        <a:t>72</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latin typeface="Times New Roman"/>
                          <a:ea typeface="Times New Roman"/>
                          <a:cs typeface="Times New Roman"/>
                        </a:rPr>
                        <a:t>28.9</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857">
                <a:tc>
                  <a:txBody>
                    <a:bodyPr/>
                    <a:lstStyle/>
                    <a:p>
                      <a:pPr marL="0" marR="0" algn="just">
                        <a:lnSpc>
                          <a:spcPct val="150000"/>
                        </a:lnSpc>
                        <a:spcBef>
                          <a:spcPts val="0"/>
                        </a:spcBef>
                        <a:spcAft>
                          <a:spcPts val="0"/>
                        </a:spcAft>
                      </a:pPr>
                      <a:r>
                        <a:rPr lang="en-US" sz="1800">
                          <a:latin typeface="Times New Roman"/>
                          <a:ea typeface="Times New Roman"/>
                          <a:cs typeface="Times New Roman"/>
                        </a:rPr>
                        <a:t>Sri Lanka</a:t>
                      </a:r>
                      <a:endParaRPr lang="en-US"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latin typeface="Times New Roman"/>
                          <a:ea typeface="Times New Roman"/>
                          <a:cs typeface="Times New Roman"/>
                        </a:rPr>
                        <a:t>73 </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latin typeface="Times New Roman"/>
                          <a:ea typeface="Times New Roman"/>
                          <a:cs typeface="Times New Roman"/>
                        </a:rPr>
                        <a:t>29.3</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857">
                <a:tc>
                  <a:txBody>
                    <a:bodyPr/>
                    <a:lstStyle/>
                    <a:p>
                      <a:pPr marL="0" marR="0" algn="just">
                        <a:lnSpc>
                          <a:spcPct val="150000"/>
                        </a:lnSpc>
                        <a:spcBef>
                          <a:spcPts val="0"/>
                        </a:spcBef>
                        <a:spcAft>
                          <a:spcPts val="0"/>
                        </a:spcAft>
                      </a:pPr>
                      <a:r>
                        <a:rPr lang="en-US" sz="1800">
                          <a:latin typeface="Times New Roman"/>
                          <a:ea typeface="Times New Roman"/>
                          <a:cs typeface="Times New Roman"/>
                        </a:rPr>
                        <a:t>Pakistan</a:t>
                      </a:r>
                      <a:endParaRPr lang="en-US"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smtClean="0">
                          <a:latin typeface="Times New Roman"/>
                          <a:ea typeface="Times New Roman"/>
                          <a:cs typeface="Times New Roman"/>
                        </a:rPr>
                        <a:t>64</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latin typeface="Times New Roman"/>
                          <a:ea typeface="Times New Roman"/>
                          <a:cs typeface="Times New Roman"/>
                        </a:rPr>
                        <a:t>39.1</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857">
                <a:tc>
                  <a:txBody>
                    <a:bodyPr/>
                    <a:lstStyle/>
                    <a:p>
                      <a:pPr marL="0" marR="0" algn="just">
                        <a:lnSpc>
                          <a:spcPct val="150000"/>
                        </a:lnSpc>
                        <a:spcBef>
                          <a:spcPts val="0"/>
                        </a:spcBef>
                        <a:spcAft>
                          <a:spcPts val="0"/>
                        </a:spcAft>
                      </a:pPr>
                      <a:r>
                        <a:rPr lang="en-US" sz="1800">
                          <a:latin typeface="Times New Roman"/>
                          <a:ea typeface="Times New Roman"/>
                          <a:cs typeface="Times New Roman"/>
                        </a:rPr>
                        <a:t>Bangladesh</a:t>
                      </a:r>
                      <a:endParaRPr lang="en-US"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smtClean="0">
                          <a:latin typeface="Times New Roman"/>
                          <a:ea typeface="Times New Roman"/>
                          <a:cs typeface="Times New Roman"/>
                        </a:rPr>
                        <a:t>60</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latin typeface="Times New Roman"/>
                          <a:ea typeface="Times New Roman"/>
                          <a:cs typeface="Times New Roman"/>
                        </a:rPr>
                        <a:t>23.0</a:t>
                      </a:r>
                      <a:endParaRPr lang="en-US"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857">
                <a:tc>
                  <a:txBody>
                    <a:bodyPr/>
                    <a:lstStyle/>
                    <a:p>
                      <a:pPr marL="0" marR="0" algn="just">
                        <a:lnSpc>
                          <a:spcPct val="150000"/>
                        </a:lnSpc>
                        <a:spcBef>
                          <a:spcPts val="0"/>
                        </a:spcBef>
                        <a:spcAft>
                          <a:spcPts val="0"/>
                        </a:spcAft>
                      </a:pPr>
                      <a:r>
                        <a:rPr lang="en-US" sz="1800" b="1" dirty="0">
                          <a:latin typeface="Times New Roman"/>
                          <a:ea typeface="Times New Roman"/>
                          <a:cs typeface="Times New Roman"/>
                        </a:rPr>
                        <a:t>Japan</a:t>
                      </a:r>
                      <a:endParaRPr lang="en-US" sz="16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smtClean="0">
                          <a:latin typeface="Times New Roman"/>
                          <a:ea typeface="Times New Roman"/>
                          <a:cs typeface="Times New Roman"/>
                        </a:rPr>
                        <a:t>82</a:t>
                      </a:r>
                      <a:endParaRPr lang="en-US"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a:latin typeface="Times New Roman"/>
                          <a:ea typeface="Times New Roman"/>
                          <a:cs typeface="Times New Roman"/>
                        </a:rPr>
                        <a:t>14.8</a:t>
                      </a:r>
                      <a:endParaRPr lang="en-US" sz="16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857">
                <a:tc>
                  <a:txBody>
                    <a:bodyPr/>
                    <a:lstStyle/>
                    <a:p>
                      <a:pPr marL="0" marR="0" algn="just">
                        <a:lnSpc>
                          <a:spcPct val="150000"/>
                        </a:lnSpc>
                        <a:spcBef>
                          <a:spcPts val="0"/>
                        </a:spcBef>
                        <a:spcAft>
                          <a:spcPts val="0"/>
                        </a:spcAft>
                      </a:pPr>
                      <a:r>
                        <a:rPr lang="en-US" sz="1800" b="1" dirty="0">
                          <a:latin typeface="Times New Roman"/>
                          <a:ea typeface="Times New Roman"/>
                          <a:cs typeface="Times New Roman"/>
                        </a:rPr>
                        <a:t>Sweden</a:t>
                      </a:r>
                      <a:endParaRPr lang="en-US" sz="16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smtClean="0">
                          <a:latin typeface="Times New Roman"/>
                          <a:ea typeface="Times New Roman"/>
                          <a:cs typeface="Times New Roman"/>
                        </a:rPr>
                        <a:t>82</a:t>
                      </a:r>
                      <a:endParaRPr lang="en-US"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latin typeface="Times New Roman"/>
                          <a:ea typeface="Times New Roman"/>
                          <a:cs typeface="Times New Roman"/>
                        </a:rPr>
                        <a:t>12.9</a:t>
                      </a:r>
                      <a:endParaRPr lang="en-US" sz="16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31" name="Rectangle 7"/>
          <p:cNvSpPr>
            <a:spLocks noChangeArrowheads="1"/>
          </p:cNvSpPr>
          <p:nvPr/>
        </p:nvSpPr>
        <p:spPr bwMode="auto">
          <a:xfrm>
            <a:off x="228600" y="5791200"/>
            <a:ext cx="8915400" cy="36933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Source</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Human Development Report</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Delhi, Oxford University Press, 1999 in Rama V. </a:t>
            </a:r>
            <a:r>
              <a:rPr kumimoji="0" lang="en-US"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Baru</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lang="en-US" sz="1200" b="1" dirty="0" smtClean="0">
                <a:latin typeface="Times New Roman" pitchFamily="18" charset="0"/>
                <a:ea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HEALTH SECTOR REFORM IN SOUTH ASIA: A COMPARATIVE ANALYSIS. As cited in</a:t>
            </a:r>
            <a:r>
              <a:rPr lang="en-US" sz="1200" b="1" dirty="0" smtClean="0">
                <a:latin typeface="Times New Roman" pitchFamily="18" charset="0"/>
                <a:ea typeface="Times New Roman" pitchFamily="18" charset="0"/>
                <a:cs typeface="Times New Roman" pitchFamily="18" charset="0"/>
              </a:rPr>
              <a:t> </a:t>
            </a:r>
            <a:r>
              <a:rPr kumimoji="0" lang="en-US" sz="1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Alam</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Moneer</a:t>
            </a:r>
            <a:r>
              <a:rPr kumimoji="0" lang="en-US" sz="1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Paying Out-of-Pocket for Drugs, Diagnostics and Medical Services</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2013.</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762000" y="228600"/>
            <a:ext cx="7696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Within South Asia, prevalence of iron deficiency among women was 61 in Afghanistan, 62 in Nepal, 1 in India, ad 36 in Sri Lanka.</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381000" y="152400"/>
            <a:ext cx="8458200" cy="1046440"/>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Among Indian men, at the same time the prevalence of anemia was only 24% in 2005-06; while among women as a whole it was more than 55%.</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81000" y="381000"/>
            <a:ext cx="8305800" cy="98488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Some scholars have recently used the </a:t>
            </a: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Cyanameth</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test if Hemoglobin in place of the </a:t>
            </a: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hemocue</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test (Preferred by the NFHS). On a smaller sample, they have thus found </a:t>
            </a: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upto</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92% </a:t>
            </a: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anaemic</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omen among lactating females with consistent upward deviation from NFHS figures of up to 40%, across all states for 2005-06.</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7410" name="Rectangle 2"/>
          <p:cNvSpPr>
            <a:spLocks noChangeArrowheads="1"/>
          </p:cNvSpPr>
          <p:nvPr/>
        </p:nvSpPr>
        <p:spPr bwMode="auto">
          <a:xfrm>
            <a:off x="914400" y="1447800"/>
            <a:ext cx="7315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Percentage Distribution of Anemia Lactating Women of Study Based Revised Hemoglobin Tastes on As Compared to NFHS-2</a:t>
            </a:r>
            <a:endParaRPr kumimoji="0" lang="en-US" sz="2000" b="0" i="0" u="none" strike="noStrike" cap="none" normalizeH="0" baseline="0" dirty="0" smtClean="0">
              <a:ln>
                <a:noFill/>
              </a:ln>
              <a:solidFill>
                <a:schemeClr val="tx1"/>
              </a:solidFill>
              <a:effectLst/>
              <a:latin typeface="Arial" pitchFamily="34" charset="0"/>
            </a:endParaRPr>
          </a:p>
        </p:txBody>
      </p:sp>
      <p:graphicFrame>
        <p:nvGraphicFramePr>
          <p:cNvPr id="4" name="Table 3"/>
          <p:cNvGraphicFramePr>
            <a:graphicFrameLocks noGrp="1"/>
          </p:cNvGraphicFramePr>
          <p:nvPr/>
        </p:nvGraphicFramePr>
        <p:xfrm>
          <a:off x="1447800" y="2133600"/>
          <a:ext cx="6324600" cy="3467100"/>
        </p:xfrm>
        <a:graphic>
          <a:graphicData uri="http://schemas.openxmlformats.org/drawingml/2006/table">
            <a:tbl>
              <a:tblPr/>
              <a:tblGrid>
                <a:gridCol w="3008041"/>
                <a:gridCol w="3316559"/>
              </a:tblGrid>
              <a:tr h="4953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latin typeface="Times New Roman"/>
                          <a:ea typeface="Times New Roman"/>
                          <a:cs typeface="Times New Roman"/>
                        </a:rPr>
                        <a:t>Women with any </a:t>
                      </a:r>
                      <a:r>
                        <a:rPr lang="en-US" sz="1600" b="1" dirty="0" err="1" smtClean="0">
                          <a:latin typeface="Times New Roman"/>
                          <a:ea typeface="Times New Roman"/>
                          <a:cs typeface="Times New Roman"/>
                        </a:rPr>
                        <a:t>anaemia</a:t>
                      </a:r>
                      <a:r>
                        <a:rPr lang="en-US" sz="1600" b="1" dirty="0" smtClean="0">
                          <a:latin typeface="Times New Roman"/>
                          <a:ea typeface="Times New Roman"/>
                          <a:cs typeface="Times New Roman"/>
                        </a:rPr>
                        <a:t> </a:t>
                      </a:r>
                      <a:endParaRPr lang="en-US" sz="1400" dirty="0" smtClean="0">
                        <a:latin typeface="+mn-lt"/>
                        <a:ea typeface="Times New Roman"/>
                        <a:cs typeface="Times New Roman"/>
                      </a:endParaRPr>
                    </a:p>
                    <a:p>
                      <a:pPr marL="0" marR="0" algn="ctr">
                        <a:lnSpc>
                          <a:spcPct val="115000"/>
                        </a:lnSpc>
                        <a:spcBef>
                          <a:spcPts val="0"/>
                        </a:spcBef>
                        <a:spcAft>
                          <a:spcPts val="0"/>
                        </a:spcAft>
                      </a:pPr>
                      <a:endParaRPr lang="en-U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latin typeface="Calibri"/>
                          <a:ea typeface="Times New Roman"/>
                          <a:cs typeface="Times New Roman"/>
                        </a:rPr>
                        <a:t>In per </a:t>
                      </a:r>
                      <a:r>
                        <a:rPr lang="en-US" sz="1600" dirty="0" err="1" smtClean="0">
                          <a:latin typeface="Calibri"/>
                          <a:ea typeface="Times New Roman"/>
                          <a:cs typeface="Times New Roman"/>
                        </a:rPr>
                        <a:t>centage</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a:txBody>
                    <a:bodyPr/>
                    <a:lstStyle/>
                    <a:p>
                      <a:pPr marL="0" marR="0" algn="ctr">
                        <a:lnSpc>
                          <a:spcPct val="115000"/>
                        </a:lnSpc>
                        <a:spcBef>
                          <a:spcPts val="0"/>
                        </a:spcBef>
                        <a:spcAft>
                          <a:spcPts val="0"/>
                        </a:spcAft>
                      </a:pPr>
                      <a:r>
                        <a:rPr lang="en-US" sz="1600" b="1" dirty="0" smtClean="0">
                          <a:latin typeface="Times New Roman"/>
                          <a:ea typeface="Times New Roman"/>
                          <a:cs typeface="Times New Roman"/>
                        </a:rPr>
                        <a:t>By </a:t>
                      </a:r>
                      <a:r>
                        <a:rPr lang="en-US" sz="1600" b="1" dirty="0" err="1" smtClean="0">
                          <a:latin typeface="Times New Roman"/>
                          <a:ea typeface="Times New Roman"/>
                          <a:cs typeface="Times New Roman"/>
                        </a:rPr>
                        <a:t>Cyanameth</a:t>
                      </a:r>
                      <a:r>
                        <a:rPr lang="en-US" sz="1600" b="1" baseline="0" dirty="0" smtClean="0">
                          <a:latin typeface="Times New Roman"/>
                          <a:ea typeface="Times New Roman"/>
                          <a:cs typeface="Times New Roman"/>
                        </a:rPr>
                        <a:t> Count in India</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a:latin typeface="Times New Roman"/>
                          <a:ea typeface="Times New Roman"/>
                          <a:cs typeface="Times New Roman"/>
                        </a:rPr>
                        <a:t>92.2 </a:t>
                      </a:r>
                      <a:r>
                        <a:rPr lang="en-US" sz="1600" b="0" dirty="0" smtClean="0">
                          <a:latin typeface="Times New Roman"/>
                          <a:ea typeface="Times New Roman"/>
                          <a:cs typeface="Times New Roman"/>
                        </a:rPr>
                        <a:t>( sample size: 603</a:t>
                      </a:r>
                      <a:r>
                        <a:rPr lang="en-US" sz="1600" b="0" dirty="0">
                          <a:latin typeface="Times New Roman"/>
                          <a:ea typeface="Times New Roman"/>
                          <a:cs typeface="Times New Roman"/>
                        </a:rPr>
                        <a:t>)</a:t>
                      </a:r>
                      <a:endParaRPr lang="en-US" sz="1400" b="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a:txBody>
                    <a:bodyPr/>
                    <a:lstStyle/>
                    <a:p>
                      <a:pPr marL="0" marR="0" algn="ctr">
                        <a:lnSpc>
                          <a:spcPct val="115000"/>
                        </a:lnSpc>
                        <a:spcBef>
                          <a:spcPts val="0"/>
                        </a:spcBef>
                        <a:spcAft>
                          <a:spcPts val="0"/>
                        </a:spcAft>
                      </a:pPr>
                      <a:r>
                        <a:rPr lang="en-US" sz="1600" b="1" dirty="0" smtClean="0">
                          <a:latin typeface="Times New Roman"/>
                          <a:ea typeface="Times New Roman"/>
                          <a:cs typeface="Times New Roman"/>
                        </a:rPr>
                        <a:t>By NFHS-2, all India</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latin typeface="Times New Roman"/>
                          <a:ea typeface="Times New Roman"/>
                          <a:cs typeface="Times New Roman"/>
                        </a:rPr>
                        <a:t>55.9</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a:txBody>
                    <a:bodyPr/>
                    <a:lstStyle/>
                    <a:p>
                      <a:pPr marL="0" marR="0" algn="ctr">
                        <a:lnSpc>
                          <a:spcPct val="115000"/>
                        </a:lnSpc>
                        <a:spcBef>
                          <a:spcPts val="0"/>
                        </a:spcBef>
                        <a:spcAft>
                          <a:spcPts val="0"/>
                        </a:spcAft>
                      </a:pPr>
                      <a:r>
                        <a:rPr lang="en-US" sz="1600" b="1" dirty="0" smtClean="0">
                          <a:latin typeface="Times New Roman"/>
                          <a:ea typeface="Times New Roman"/>
                          <a:cs typeface="Times New Roman"/>
                        </a:rPr>
                        <a:t>By </a:t>
                      </a:r>
                      <a:r>
                        <a:rPr lang="en-US" sz="1600" b="1" dirty="0" err="1" smtClean="0">
                          <a:latin typeface="Times New Roman"/>
                          <a:ea typeface="Times New Roman"/>
                          <a:cs typeface="Times New Roman"/>
                        </a:rPr>
                        <a:t>Cyanameth</a:t>
                      </a:r>
                      <a:r>
                        <a:rPr lang="en-US" sz="1600" b="1" baseline="0" dirty="0" smtClean="0">
                          <a:latin typeface="Times New Roman"/>
                          <a:ea typeface="Times New Roman"/>
                          <a:cs typeface="Times New Roman"/>
                        </a:rPr>
                        <a:t> Count in </a:t>
                      </a:r>
                      <a:r>
                        <a:rPr lang="en-US" sz="1600" b="1" dirty="0" smtClean="0">
                          <a:latin typeface="Times New Roman"/>
                          <a:ea typeface="Times New Roman"/>
                          <a:cs typeface="Times New Roman"/>
                        </a:rPr>
                        <a:t>Assam </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latin typeface="Times New Roman"/>
                          <a:ea typeface="Times New Roman"/>
                          <a:cs typeface="Times New Roman"/>
                        </a:rPr>
                        <a:t>95.7 </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a:txBody>
                    <a:bodyPr/>
                    <a:lstStyle/>
                    <a:p>
                      <a:pPr marL="0" marR="0" algn="ctr">
                        <a:lnSpc>
                          <a:spcPct val="115000"/>
                        </a:lnSpc>
                        <a:spcBef>
                          <a:spcPts val="0"/>
                        </a:spcBef>
                        <a:spcAft>
                          <a:spcPts val="0"/>
                        </a:spcAft>
                      </a:pPr>
                      <a:r>
                        <a:rPr lang="en-US" sz="1600" b="1" dirty="0" smtClean="0">
                          <a:latin typeface="Times New Roman"/>
                          <a:ea typeface="Times New Roman"/>
                          <a:cs typeface="Times New Roman"/>
                        </a:rPr>
                        <a:t>By NFHS-2</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latin typeface="Times New Roman"/>
                          <a:ea typeface="Times New Roman"/>
                          <a:cs typeface="Times New Roman"/>
                        </a:rPr>
                        <a:t>70.9</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a:txBody>
                    <a:bodyPr/>
                    <a:lstStyle/>
                    <a:p>
                      <a:pPr marL="0" marR="0" algn="ctr">
                        <a:lnSpc>
                          <a:spcPct val="115000"/>
                        </a:lnSpc>
                        <a:spcBef>
                          <a:spcPts val="0"/>
                        </a:spcBef>
                        <a:spcAft>
                          <a:spcPts val="0"/>
                        </a:spcAft>
                      </a:pPr>
                      <a:r>
                        <a:rPr lang="en-US" sz="1600" b="1" dirty="0" smtClean="0">
                          <a:latin typeface="Times New Roman"/>
                          <a:ea typeface="Times New Roman"/>
                          <a:cs typeface="Times New Roman"/>
                        </a:rPr>
                        <a:t>By </a:t>
                      </a:r>
                      <a:r>
                        <a:rPr lang="en-US" sz="1600" b="1" dirty="0" err="1" smtClean="0">
                          <a:latin typeface="Times New Roman"/>
                          <a:ea typeface="Times New Roman"/>
                          <a:cs typeface="Times New Roman"/>
                        </a:rPr>
                        <a:t>Cyanameth</a:t>
                      </a:r>
                      <a:r>
                        <a:rPr lang="en-US" sz="1600" b="1" baseline="0" dirty="0" smtClean="0">
                          <a:latin typeface="Times New Roman"/>
                          <a:ea typeface="Times New Roman"/>
                          <a:cs typeface="Times New Roman"/>
                        </a:rPr>
                        <a:t> Count in </a:t>
                      </a:r>
                      <a:r>
                        <a:rPr lang="en-US" sz="1600" b="1" dirty="0" smtClean="0">
                          <a:latin typeface="Times New Roman"/>
                          <a:ea typeface="Times New Roman"/>
                          <a:cs typeface="Times New Roman"/>
                        </a:rPr>
                        <a:t>Kerala </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Times New Roman"/>
                          <a:ea typeface="Times New Roman"/>
                          <a:cs typeface="Times New Roman"/>
                        </a:rPr>
                        <a:t>60.7</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a:txBody>
                    <a:bodyPr/>
                    <a:lstStyle/>
                    <a:p>
                      <a:pPr marL="0" marR="0" algn="ctr">
                        <a:lnSpc>
                          <a:spcPct val="115000"/>
                        </a:lnSpc>
                        <a:spcBef>
                          <a:spcPts val="0"/>
                        </a:spcBef>
                        <a:spcAft>
                          <a:spcPts val="0"/>
                        </a:spcAft>
                      </a:pPr>
                      <a:r>
                        <a:rPr lang="en-US" sz="1600" b="1" dirty="0">
                          <a:latin typeface="Times New Roman"/>
                          <a:ea typeface="Times New Roman"/>
                          <a:cs typeface="Times New Roman"/>
                        </a:rPr>
                        <a:t>NFHS-2 (455)</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latin typeface="Times New Roman"/>
                          <a:ea typeface="Times New Roman"/>
                          <a:cs typeface="Times New Roman"/>
                        </a:rPr>
                        <a:t>21.3</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411" name="Rectangle 3"/>
          <p:cNvSpPr>
            <a:spLocks noChangeArrowheads="1"/>
          </p:cNvSpPr>
          <p:nvPr/>
        </p:nvSpPr>
        <p:spPr bwMode="auto">
          <a:xfrm>
            <a:off x="457200" y="5867400"/>
            <a:ext cx="78486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Source: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K.N.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Agarwal</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D.K.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Agarwal</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 Sharma, K. Sharma, K. Prasad, M.C.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Kalita</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Khetarpaul</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A.C.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Kapoor</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Vijayalekshmi</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A.K.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Govilla</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S.M. Panda &amp; P.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Kumari</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‘Prevalence of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Anaemia</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 Pregnant &amp; Lactating Women in India’, </a:t>
            </a:r>
            <a:r>
              <a:rPr kumimoji="0" lang="en-US"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Indian J Med Res</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124, August 2006, pp 173-184.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1752600" y="1143000"/>
            <a:ext cx="5715000" cy="4247317"/>
          </a:xfrm>
          <a:prstGeom prst="rect">
            <a:avLst/>
          </a:prstGeom>
          <a:noFill/>
          <a:ln w="9525">
            <a:noFill/>
            <a:miter lim="800000"/>
            <a:headEnd/>
            <a:tailEnd/>
          </a:ln>
        </p:spPr>
        <p:txBody>
          <a:bodyPr>
            <a:spAutoFit/>
          </a:bodyPr>
          <a:lstStyle/>
          <a:p>
            <a:pPr algn="just" eaLnBrk="0" hangingPunct="0"/>
            <a:r>
              <a:rPr lang="en-US" b="1" dirty="0" smtClean="0">
                <a:latin typeface="Times New Roman" pitchFamily="18" charset="0"/>
                <a:ea typeface="Calibri" pitchFamily="34" charset="0"/>
                <a:cs typeface="Times New Roman" pitchFamily="18" charset="0"/>
              </a:rPr>
              <a:t>My Biases</a:t>
            </a:r>
            <a:r>
              <a:rPr lang="en-US" dirty="0" smtClean="0">
                <a:latin typeface="Times New Roman" pitchFamily="18" charset="0"/>
                <a:ea typeface="Calibri" pitchFamily="34" charset="0"/>
                <a:cs typeface="Times New Roman" pitchFamily="18" charset="0"/>
              </a:rPr>
              <a:t>:- </a:t>
            </a:r>
          </a:p>
          <a:p>
            <a:pPr algn="just" eaLnBrk="0" hangingPunct="0"/>
            <a:endParaRPr lang="en-US" dirty="0" smtClean="0">
              <a:latin typeface="Times New Roman" pitchFamily="18" charset="0"/>
              <a:ea typeface="Calibri" pitchFamily="34" charset="0"/>
              <a:cs typeface="Times New Roman" pitchFamily="18" charset="0"/>
            </a:endParaRPr>
          </a:p>
          <a:p>
            <a:pPr algn="just" eaLnBrk="0" hangingPunct="0"/>
            <a:r>
              <a:rPr lang="en-US" dirty="0" smtClean="0">
                <a:latin typeface="Times New Roman" pitchFamily="18" charset="0"/>
                <a:ea typeface="Calibri" pitchFamily="34" charset="0"/>
                <a:cs typeface="Times New Roman" pitchFamily="18" charset="0"/>
              </a:rPr>
              <a:t>Left liberal; Hayek and Mill and </a:t>
            </a:r>
            <a:r>
              <a:rPr lang="en-US" dirty="0" err="1" smtClean="0">
                <a:latin typeface="Times New Roman" pitchFamily="18" charset="0"/>
                <a:ea typeface="Calibri" pitchFamily="34" charset="0"/>
                <a:cs typeface="Times New Roman" pitchFamily="18" charset="0"/>
              </a:rPr>
              <a:t>Beteille</a:t>
            </a:r>
            <a:r>
              <a:rPr lang="en-US" dirty="0" smtClean="0">
                <a:latin typeface="Times New Roman" pitchFamily="18" charset="0"/>
                <a:ea typeface="Calibri" pitchFamily="34" charset="0"/>
                <a:cs typeface="Times New Roman" pitchFamily="18" charset="0"/>
              </a:rPr>
              <a:t> and </a:t>
            </a:r>
            <a:r>
              <a:rPr lang="en-US" dirty="0" err="1" smtClean="0">
                <a:latin typeface="Times New Roman" pitchFamily="18" charset="0"/>
                <a:ea typeface="Calibri" pitchFamily="34" charset="0"/>
                <a:cs typeface="Times New Roman" pitchFamily="18" charset="0"/>
              </a:rPr>
              <a:t>Giddens</a:t>
            </a:r>
            <a:r>
              <a:rPr lang="en-US" dirty="0" smtClean="0">
                <a:latin typeface="Times New Roman" pitchFamily="18" charset="0"/>
                <a:ea typeface="Calibri" pitchFamily="34" charset="0"/>
                <a:cs typeface="Times New Roman" pitchFamily="18" charset="0"/>
              </a:rPr>
              <a:t>; but against inheritance and respect equality for justice; </a:t>
            </a:r>
          </a:p>
          <a:p>
            <a:pPr algn="just" eaLnBrk="0" hangingPunct="0"/>
            <a:r>
              <a:rPr lang="en-US" dirty="0" smtClean="0">
                <a:latin typeface="Times New Roman" pitchFamily="18" charset="0"/>
                <a:ea typeface="Calibri" pitchFamily="34" charset="0"/>
                <a:cs typeface="Times New Roman" pitchFamily="18" charset="0"/>
              </a:rPr>
              <a:t>For removing poverty need to tolerate capital.</a:t>
            </a:r>
            <a:endParaRPr lang="en-US" sz="2800" dirty="0" smtClean="0"/>
          </a:p>
          <a:p>
            <a:pPr algn="just"/>
            <a:endParaRPr lang="en-US" b="1" dirty="0" smtClean="0">
              <a:latin typeface="Times New Roman" pitchFamily="18" charset="0"/>
              <a:ea typeface="Calibri" pitchFamily="34" charset="0"/>
              <a:cs typeface="Times New Roman" pitchFamily="18" charset="0"/>
            </a:endParaRPr>
          </a:p>
          <a:p>
            <a:pPr algn="just"/>
            <a:r>
              <a:rPr lang="en-US" b="1" dirty="0" smtClean="0">
                <a:latin typeface="Times New Roman" pitchFamily="18" charset="0"/>
                <a:ea typeface="Calibri" pitchFamily="34" charset="0"/>
                <a:cs typeface="Times New Roman" pitchFamily="18" charset="0"/>
              </a:rPr>
              <a:t>Methodology </a:t>
            </a:r>
            <a:r>
              <a:rPr lang="en-US" dirty="0" smtClean="0">
                <a:latin typeface="Times New Roman" pitchFamily="18" charset="0"/>
                <a:ea typeface="Calibri" pitchFamily="34" charset="0"/>
                <a:cs typeface="Times New Roman" pitchFamily="18" charset="0"/>
              </a:rPr>
              <a:t>:- </a:t>
            </a:r>
            <a:endParaRPr lang="en-US" dirty="0">
              <a:latin typeface="Times New Roman" pitchFamily="18" charset="0"/>
              <a:ea typeface="Calibri" pitchFamily="34" charset="0"/>
              <a:cs typeface="Times New Roman" pitchFamily="18" charset="0"/>
            </a:endParaRPr>
          </a:p>
          <a:p>
            <a:pPr algn="just"/>
            <a:endParaRPr lang="en-US" dirty="0">
              <a:latin typeface="Times New Roman" pitchFamily="18" charset="0"/>
              <a:ea typeface="Calibri" pitchFamily="34" charset="0"/>
              <a:cs typeface="Times New Roman" pitchFamily="18" charset="0"/>
            </a:endParaRPr>
          </a:p>
          <a:p>
            <a:pPr algn="just"/>
            <a:r>
              <a:rPr lang="en-US" dirty="0" smtClean="0">
                <a:latin typeface="Times New Roman" pitchFamily="18" charset="0"/>
                <a:ea typeface="Calibri" pitchFamily="34" charset="0"/>
                <a:cs typeface="Times New Roman" pitchFamily="18" charset="0"/>
              </a:rPr>
              <a:t>Multi-method approach including life sketches, focus group discussion, structures surveys useful for broad trends as different answers from same respondent,</a:t>
            </a:r>
          </a:p>
          <a:p>
            <a:pPr algn="just"/>
            <a:endParaRPr lang="en-US" dirty="0" smtClean="0">
              <a:latin typeface="Times New Roman" pitchFamily="18" charset="0"/>
              <a:ea typeface="Calibri" pitchFamily="34" charset="0"/>
              <a:cs typeface="Times New Roman" pitchFamily="18" charset="0"/>
            </a:endParaRPr>
          </a:p>
          <a:p>
            <a:pPr algn="just"/>
            <a:r>
              <a:rPr lang="en-US" dirty="0" smtClean="0">
                <a:latin typeface="Times New Roman" pitchFamily="18" charset="0"/>
                <a:ea typeface="Calibri" pitchFamily="34" charset="0"/>
                <a:cs typeface="Times New Roman" pitchFamily="18" charset="0"/>
              </a:rPr>
              <a:t>Long </a:t>
            </a:r>
            <a:r>
              <a:rPr lang="en-US" dirty="0">
                <a:latin typeface="Times New Roman" pitchFamily="18" charset="0"/>
                <a:ea typeface="Calibri" pitchFamily="34" charset="0"/>
                <a:cs typeface="Times New Roman" pitchFamily="18" charset="0"/>
              </a:rPr>
              <a:t>term rural and urban comparison</a:t>
            </a:r>
          </a:p>
          <a:p>
            <a:pPr algn="just"/>
            <a:endParaRPr lang="en-US" dirty="0" smtClean="0">
              <a:latin typeface="Times New Roman" pitchFamily="18" charset="0"/>
              <a:ea typeface="Calibri" pitchFamily="34" charset="0"/>
              <a:cs typeface="Times New Roman" pitchFamily="18" charset="0"/>
            </a:endParaRPr>
          </a:p>
          <a:p>
            <a:pPr algn="just"/>
            <a:r>
              <a:rPr lang="en-US" dirty="0" smtClean="0">
                <a:latin typeface="Times New Roman" pitchFamily="18" charset="0"/>
                <a:ea typeface="Calibri" pitchFamily="34" charset="0"/>
                <a:cs typeface="Times New Roman" pitchFamily="18" charset="0"/>
              </a:rPr>
              <a:t>Minimum anonymity</a:t>
            </a:r>
            <a:endParaRPr lang="en-US" dirty="0">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838200" y="304800"/>
            <a:ext cx="7543800" cy="430887"/>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Going by NFHS data, we find significant correspondence between various indicators of under development ad prevalence of anemia across some groups also. </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8434" name="Rectangle 2"/>
          <p:cNvSpPr>
            <a:spLocks noChangeArrowheads="1"/>
          </p:cNvSpPr>
          <p:nvPr/>
        </p:nvSpPr>
        <p:spPr bwMode="auto">
          <a:xfrm>
            <a:off x="1600200" y="762000"/>
            <a:ext cx="59436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Prevalence of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Anaemia</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 Women by Social Categories</a:t>
            </a:r>
            <a:endParaRPr kumimoji="0" lang="en-US" sz="1800" b="0" i="0" u="none" strike="noStrike" cap="none" normalizeH="0" baseline="0" dirty="0" smtClean="0">
              <a:ln>
                <a:noFill/>
              </a:ln>
              <a:solidFill>
                <a:schemeClr val="tx1"/>
              </a:solidFill>
              <a:effectLst/>
              <a:latin typeface="Arial" pitchFamily="34" charset="0"/>
            </a:endParaRPr>
          </a:p>
        </p:txBody>
      </p:sp>
      <p:graphicFrame>
        <p:nvGraphicFramePr>
          <p:cNvPr id="4" name="Table 3"/>
          <p:cNvGraphicFramePr>
            <a:graphicFrameLocks noGrp="1"/>
          </p:cNvGraphicFramePr>
          <p:nvPr/>
        </p:nvGraphicFramePr>
        <p:xfrm>
          <a:off x="990600" y="1219200"/>
          <a:ext cx="7543800" cy="4837176"/>
        </p:xfrm>
        <a:graphic>
          <a:graphicData uri="http://schemas.openxmlformats.org/drawingml/2006/table">
            <a:tbl>
              <a:tblPr/>
              <a:tblGrid>
                <a:gridCol w="3771901"/>
                <a:gridCol w="2031023"/>
                <a:gridCol w="1740876"/>
              </a:tblGrid>
              <a:tr h="353030">
                <a:tc>
                  <a:txBody>
                    <a:bodyPr/>
                    <a:lstStyle/>
                    <a:p>
                      <a:pPr marL="0" marR="0">
                        <a:lnSpc>
                          <a:spcPct val="115000"/>
                        </a:lnSpc>
                        <a:spcBef>
                          <a:spcPts val="0"/>
                        </a:spcBef>
                        <a:spcAft>
                          <a:spcPts val="0"/>
                        </a:spcAft>
                      </a:pPr>
                      <a:r>
                        <a:rPr lang="en-US" sz="1200" b="1" dirty="0">
                          <a:latin typeface="Times New Roman" pitchFamily="18" charset="0"/>
                          <a:ea typeface="Times New Roman"/>
                          <a:cs typeface="Times New Roman" pitchFamily="18" charset="0"/>
                        </a:rPr>
                        <a:t>Background characteristic</a:t>
                      </a:r>
                      <a:endParaRPr lang="en-US" sz="1200" dirty="0">
                        <a:latin typeface="Times New Roman" pitchFamily="18" charset="0"/>
                        <a:ea typeface="Times New Roman"/>
                        <a:cs typeface="Times New Roman" pitchFamily="18" charset="0"/>
                      </a:endParaRP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pitchFamily="18" charset="0"/>
                          <a:ea typeface="Times New Roman"/>
                          <a:cs typeface="Times New Roman" pitchFamily="18" charset="0"/>
                        </a:rPr>
                        <a:t>Any anaemia (&lt;12.0 g/dl)</a:t>
                      </a:r>
                      <a:endParaRPr lang="en-US" sz="1200">
                        <a:latin typeface="Times New Roman" pitchFamily="18" charset="0"/>
                        <a:ea typeface="Times New Roman"/>
                        <a:cs typeface="Times New Roman" pitchFamily="18" charset="0"/>
                      </a:endParaRP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pitchFamily="18" charset="0"/>
                          <a:ea typeface="Times New Roman"/>
                          <a:cs typeface="Times New Roman" pitchFamily="18" charset="0"/>
                        </a:rPr>
                        <a:t>Number</a:t>
                      </a:r>
                      <a:endParaRPr lang="en-US" sz="120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200" b="1">
                          <a:latin typeface="Times New Roman" pitchFamily="18" charset="0"/>
                          <a:ea typeface="Times New Roman"/>
                          <a:cs typeface="Times New Roman" pitchFamily="18" charset="0"/>
                        </a:rPr>
                        <a:t>of Women</a:t>
                      </a:r>
                      <a:endParaRPr lang="en-US" sz="1200">
                        <a:latin typeface="Times New Roman" pitchFamily="18" charset="0"/>
                        <a:ea typeface="Times New Roman"/>
                        <a:cs typeface="Times New Roman" pitchFamily="18" charset="0"/>
                      </a:endParaRP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30">
                <a:tc>
                  <a:txBody>
                    <a:bodyPr/>
                    <a:lstStyle/>
                    <a:p>
                      <a:pPr marL="0" marR="0">
                        <a:lnSpc>
                          <a:spcPct val="115000"/>
                        </a:lnSpc>
                        <a:spcBef>
                          <a:spcPts val="0"/>
                        </a:spcBef>
                        <a:spcAft>
                          <a:spcPts val="0"/>
                        </a:spcAft>
                      </a:pPr>
                      <a:r>
                        <a:rPr lang="en-US" sz="1200" b="1" dirty="0">
                          <a:latin typeface="Times New Roman" pitchFamily="18" charset="0"/>
                          <a:ea typeface="Times New Roman"/>
                          <a:cs typeface="Times New Roman" pitchFamily="18" charset="0"/>
                        </a:rPr>
                        <a:t>Marital Status	</a:t>
                      </a:r>
                      <a:endParaRPr lang="en-US" sz="1200" dirty="0">
                        <a:latin typeface="Times New Roman" pitchFamily="18" charset="0"/>
                        <a:ea typeface="Times New Roman"/>
                        <a:cs typeface="Times New Roman" pitchFamily="18" charset="0"/>
                      </a:endParaRP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Times New Roman" pitchFamily="18" charset="0"/>
                        <a:ea typeface="Times New Roman"/>
                        <a:cs typeface="Times New Roman" pitchFamily="18" charset="0"/>
                      </a:endParaRP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Times New Roman" pitchFamily="18" charset="0"/>
                        <a:ea typeface="Times New Roman"/>
                        <a:cs typeface="Times New Roman" pitchFamily="18" charset="0"/>
                      </a:endParaRP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30">
                <a:tc>
                  <a:txBody>
                    <a:bodyPr/>
                    <a:lstStyle/>
                    <a:p>
                      <a:pPr marL="0" marR="0">
                        <a:lnSpc>
                          <a:spcPct val="115000"/>
                        </a:lnSpc>
                        <a:spcBef>
                          <a:spcPts val="0"/>
                        </a:spcBef>
                        <a:spcAft>
                          <a:spcPts val="0"/>
                        </a:spcAft>
                      </a:pPr>
                      <a:r>
                        <a:rPr lang="en-US" sz="1200" dirty="0">
                          <a:latin typeface="Times New Roman" pitchFamily="18" charset="0"/>
                          <a:ea typeface="Times New Roman"/>
                          <a:cs typeface="Times New Roman" pitchFamily="18" charset="0"/>
                        </a:rPr>
                        <a:t>Never married</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pitchFamily="18" charset="0"/>
                          <a:ea typeface="Times New Roman"/>
                          <a:cs typeface="Times New Roman" pitchFamily="18" charset="0"/>
                        </a:rPr>
                        <a:t>51.9</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pitchFamily="18" charset="0"/>
                          <a:ea typeface="Times New Roman"/>
                          <a:cs typeface="Times New Roman" pitchFamily="18" charset="0"/>
                        </a:rPr>
                        <a:t>23,539</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30">
                <a:tc>
                  <a:txBody>
                    <a:bodyPr/>
                    <a:lstStyle/>
                    <a:p>
                      <a:pPr marL="0" marR="0">
                        <a:lnSpc>
                          <a:spcPct val="115000"/>
                        </a:lnSpc>
                        <a:spcBef>
                          <a:spcPts val="0"/>
                        </a:spcBef>
                        <a:spcAft>
                          <a:spcPts val="0"/>
                        </a:spcAft>
                      </a:pPr>
                      <a:r>
                        <a:rPr lang="en-US" sz="1200" dirty="0">
                          <a:latin typeface="Times New Roman" pitchFamily="18" charset="0"/>
                          <a:ea typeface="Times New Roman"/>
                          <a:cs typeface="Times New Roman" pitchFamily="18" charset="0"/>
                        </a:rPr>
                        <a:t>Currently married</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pitchFamily="18" charset="0"/>
                          <a:ea typeface="Times New Roman"/>
                          <a:cs typeface="Times New Roman" pitchFamily="18" charset="0"/>
                        </a:rPr>
                        <a:t>56.0</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pitchFamily="18" charset="0"/>
                          <a:ea typeface="Times New Roman"/>
                          <a:cs typeface="Times New Roman" pitchFamily="18" charset="0"/>
                        </a:rPr>
                        <a:t>87,841</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30">
                <a:tc>
                  <a:txBody>
                    <a:bodyPr/>
                    <a:lstStyle/>
                    <a:p>
                      <a:pPr marL="0" marR="0">
                        <a:lnSpc>
                          <a:spcPct val="115000"/>
                        </a:lnSpc>
                        <a:spcBef>
                          <a:spcPts val="0"/>
                        </a:spcBef>
                        <a:spcAft>
                          <a:spcPts val="0"/>
                        </a:spcAft>
                      </a:pPr>
                      <a:r>
                        <a:rPr lang="en-US" sz="1200" dirty="0">
                          <a:latin typeface="Times New Roman" pitchFamily="18" charset="0"/>
                          <a:ea typeface="Times New Roman"/>
                          <a:cs typeface="Times New Roman" pitchFamily="18" charset="0"/>
                        </a:rPr>
                        <a:t>Widowed</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pitchFamily="18" charset="0"/>
                          <a:ea typeface="Times New Roman"/>
                          <a:cs typeface="Times New Roman" pitchFamily="18" charset="0"/>
                        </a:rPr>
                        <a:t>59.0</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pitchFamily="18" charset="0"/>
                          <a:ea typeface="Times New Roman"/>
                          <a:cs typeface="Times New Roman" pitchFamily="18" charset="0"/>
                        </a:rPr>
                        <a:t>3,784</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30">
                <a:tc>
                  <a:txBody>
                    <a:bodyPr/>
                    <a:lstStyle/>
                    <a:p>
                      <a:pPr marL="0" marR="0">
                        <a:lnSpc>
                          <a:spcPct val="115000"/>
                        </a:lnSpc>
                        <a:spcBef>
                          <a:spcPts val="0"/>
                        </a:spcBef>
                        <a:spcAft>
                          <a:spcPts val="0"/>
                        </a:spcAft>
                      </a:pPr>
                      <a:r>
                        <a:rPr lang="en-US" sz="1200">
                          <a:latin typeface="Times New Roman" pitchFamily="18" charset="0"/>
                          <a:ea typeface="Times New Roman"/>
                          <a:cs typeface="Times New Roman" pitchFamily="18" charset="0"/>
                        </a:rPr>
                        <a:t>Divorced/separated/deserted</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pitchFamily="18" charset="0"/>
                          <a:ea typeface="Times New Roman"/>
                          <a:cs typeface="Times New Roman" pitchFamily="18" charset="0"/>
                        </a:rPr>
                        <a:t>59.1</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pitchFamily="18" charset="0"/>
                          <a:ea typeface="Times New Roman"/>
                          <a:cs typeface="Times New Roman" pitchFamily="18" charset="0"/>
                        </a:rPr>
                        <a:t>1,691</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30">
                <a:tc>
                  <a:txBody>
                    <a:bodyPr/>
                    <a:lstStyle/>
                    <a:p>
                      <a:pPr marL="0" marR="0">
                        <a:lnSpc>
                          <a:spcPct val="115000"/>
                        </a:lnSpc>
                        <a:spcBef>
                          <a:spcPts val="0"/>
                        </a:spcBef>
                        <a:spcAft>
                          <a:spcPts val="0"/>
                        </a:spcAft>
                      </a:pPr>
                      <a:r>
                        <a:rPr lang="en-US" sz="1200" b="1">
                          <a:latin typeface="Times New Roman" pitchFamily="18" charset="0"/>
                          <a:ea typeface="Times New Roman"/>
                          <a:cs typeface="Times New Roman" pitchFamily="18" charset="0"/>
                        </a:rPr>
                        <a:t>Number of Children ever orn</a:t>
                      </a:r>
                      <a:endParaRPr lang="en-US" sz="1200">
                        <a:latin typeface="Times New Roman" pitchFamily="18" charset="0"/>
                        <a:ea typeface="Times New Roman"/>
                        <a:cs typeface="Times New Roman" pitchFamily="18" charset="0"/>
                      </a:endParaRP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Times New Roman" pitchFamily="18" charset="0"/>
                        <a:ea typeface="Times New Roman"/>
                        <a:cs typeface="Times New Roman" pitchFamily="18" charset="0"/>
                      </a:endParaRP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Times New Roman" pitchFamily="18" charset="0"/>
                        <a:ea typeface="Times New Roman"/>
                        <a:cs typeface="Times New Roman" pitchFamily="18" charset="0"/>
                      </a:endParaRP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30">
                <a:tc>
                  <a:txBody>
                    <a:bodyPr/>
                    <a:lstStyle/>
                    <a:p>
                      <a:pPr marL="0" marR="0">
                        <a:lnSpc>
                          <a:spcPct val="115000"/>
                        </a:lnSpc>
                        <a:spcBef>
                          <a:spcPts val="0"/>
                        </a:spcBef>
                        <a:spcAft>
                          <a:spcPts val="0"/>
                        </a:spcAft>
                      </a:pPr>
                      <a:r>
                        <a:rPr lang="en-US" sz="1200">
                          <a:latin typeface="Times New Roman" pitchFamily="18" charset="0"/>
                          <a:ea typeface="Times New Roman"/>
                          <a:cs typeface="Times New Roman" pitchFamily="18" charset="0"/>
                        </a:rPr>
                        <a:t>0</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pitchFamily="18" charset="0"/>
                          <a:ea typeface="Times New Roman"/>
                          <a:cs typeface="Times New Roman" pitchFamily="18" charset="0"/>
                        </a:rPr>
                        <a:t>52.6</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pitchFamily="18" charset="0"/>
                          <a:ea typeface="Times New Roman"/>
                          <a:cs typeface="Times New Roman" pitchFamily="18" charset="0"/>
                        </a:rPr>
                        <a:t>33,044</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30">
                <a:tc>
                  <a:txBody>
                    <a:bodyPr/>
                    <a:lstStyle/>
                    <a:p>
                      <a:pPr marL="0" marR="0">
                        <a:lnSpc>
                          <a:spcPct val="115000"/>
                        </a:lnSpc>
                        <a:spcBef>
                          <a:spcPts val="0"/>
                        </a:spcBef>
                        <a:spcAft>
                          <a:spcPts val="0"/>
                        </a:spcAft>
                      </a:pPr>
                      <a:r>
                        <a:rPr lang="en-US" sz="1200">
                          <a:latin typeface="Times New Roman" pitchFamily="18" charset="0"/>
                          <a:ea typeface="Times New Roman"/>
                          <a:cs typeface="Times New Roman" pitchFamily="18" charset="0"/>
                        </a:rPr>
                        <a:t>1</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pitchFamily="18" charset="0"/>
                          <a:ea typeface="Times New Roman"/>
                          <a:cs typeface="Times New Roman" pitchFamily="18" charset="0"/>
                        </a:rPr>
                        <a:t>56.4</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pitchFamily="18" charset="0"/>
                          <a:ea typeface="Times New Roman"/>
                          <a:cs typeface="Times New Roman" pitchFamily="18" charset="0"/>
                        </a:rPr>
                        <a:t>13,847</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30">
                <a:tc>
                  <a:txBody>
                    <a:bodyPr/>
                    <a:lstStyle/>
                    <a:p>
                      <a:pPr marL="0" marR="0">
                        <a:lnSpc>
                          <a:spcPct val="115000"/>
                        </a:lnSpc>
                        <a:spcBef>
                          <a:spcPts val="0"/>
                        </a:spcBef>
                        <a:spcAft>
                          <a:spcPts val="0"/>
                        </a:spcAft>
                      </a:pPr>
                      <a:r>
                        <a:rPr lang="en-US" sz="1200">
                          <a:latin typeface="Times New Roman" pitchFamily="18" charset="0"/>
                          <a:ea typeface="Times New Roman"/>
                          <a:cs typeface="Times New Roman" pitchFamily="18" charset="0"/>
                        </a:rPr>
                        <a:t>2-3</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pitchFamily="18" charset="0"/>
                          <a:ea typeface="Times New Roman"/>
                          <a:cs typeface="Times New Roman" pitchFamily="18" charset="0"/>
                        </a:rPr>
                        <a:t>54.9</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pitchFamily="18" charset="0"/>
                          <a:ea typeface="Times New Roman"/>
                          <a:cs typeface="Times New Roman" pitchFamily="18" charset="0"/>
                        </a:rPr>
                        <a:t>41,578</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30">
                <a:tc>
                  <a:txBody>
                    <a:bodyPr/>
                    <a:lstStyle/>
                    <a:p>
                      <a:pPr marL="0" marR="0">
                        <a:lnSpc>
                          <a:spcPct val="115000"/>
                        </a:lnSpc>
                        <a:spcBef>
                          <a:spcPts val="0"/>
                        </a:spcBef>
                        <a:spcAft>
                          <a:spcPts val="0"/>
                        </a:spcAft>
                      </a:pPr>
                      <a:r>
                        <a:rPr lang="en-US" sz="1200">
                          <a:latin typeface="Times New Roman" pitchFamily="18" charset="0"/>
                          <a:ea typeface="Times New Roman"/>
                          <a:cs typeface="Times New Roman" pitchFamily="18" charset="0"/>
                        </a:rPr>
                        <a:t>4-5</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pitchFamily="18" charset="0"/>
                          <a:ea typeface="Times New Roman"/>
                          <a:cs typeface="Times New Roman" pitchFamily="18" charset="0"/>
                        </a:rPr>
                        <a:t>58.0</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pitchFamily="18" charset="0"/>
                          <a:ea typeface="Times New Roman"/>
                          <a:cs typeface="Times New Roman" pitchFamily="18" charset="0"/>
                        </a:rPr>
                        <a:t>18,995</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30">
                <a:tc>
                  <a:txBody>
                    <a:bodyPr/>
                    <a:lstStyle/>
                    <a:p>
                      <a:pPr marL="0" marR="0">
                        <a:lnSpc>
                          <a:spcPct val="115000"/>
                        </a:lnSpc>
                        <a:spcBef>
                          <a:spcPts val="0"/>
                        </a:spcBef>
                        <a:spcAft>
                          <a:spcPts val="0"/>
                        </a:spcAft>
                      </a:pPr>
                      <a:r>
                        <a:rPr lang="en-US" sz="1200">
                          <a:latin typeface="Times New Roman" pitchFamily="18" charset="0"/>
                          <a:ea typeface="Times New Roman"/>
                          <a:cs typeface="Times New Roman" pitchFamily="18" charset="0"/>
                        </a:rPr>
                        <a:t>6+</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pitchFamily="18" charset="0"/>
                          <a:ea typeface="Times New Roman"/>
                          <a:cs typeface="Times New Roman" pitchFamily="18" charset="0"/>
                        </a:rPr>
                        <a:t>59.9</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pitchFamily="18" charset="0"/>
                          <a:ea typeface="Times New Roman"/>
                          <a:cs typeface="Times New Roman" pitchFamily="18" charset="0"/>
                        </a:rPr>
                        <a:t>9,391</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30">
                <a:tc>
                  <a:txBody>
                    <a:bodyPr/>
                    <a:lstStyle/>
                    <a:p>
                      <a:pPr marL="0" marR="0">
                        <a:lnSpc>
                          <a:spcPct val="115000"/>
                        </a:lnSpc>
                        <a:spcBef>
                          <a:spcPts val="0"/>
                        </a:spcBef>
                        <a:spcAft>
                          <a:spcPts val="0"/>
                        </a:spcAft>
                      </a:pPr>
                      <a:r>
                        <a:rPr lang="en-US" sz="1200" b="1">
                          <a:latin typeface="Times New Roman" pitchFamily="18" charset="0"/>
                          <a:ea typeface="Times New Roman"/>
                          <a:cs typeface="Times New Roman" pitchFamily="18" charset="0"/>
                        </a:rPr>
                        <a:t>Residence	</a:t>
                      </a:r>
                      <a:endParaRPr lang="en-US" sz="1200">
                        <a:latin typeface="Times New Roman" pitchFamily="18" charset="0"/>
                        <a:ea typeface="Times New Roman"/>
                        <a:cs typeface="Times New Roman" pitchFamily="18" charset="0"/>
                      </a:endParaRP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Times New Roman" pitchFamily="18" charset="0"/>
                        <a:ea typeface="Times New Roman"/>
                        <a:cs typeface="Times New Roman" pitchFamily="18" charset="0"/>
                      </a:endParaRP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Times New Roman" pitchFamily="18" charset="0"/>
                        <a:ea typeface="Times New Roman"/>
                        <a:cs typeface="Times New Roman" pitchFamily="18" charset="0"/>
                      </a:endParaRP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30">
                <a:tc>
                  <a:txBody>
                    <a:bodyPr/>
                    <a:lstStyle/>
                    <a:p>
                      <a:pPr marL="0" marR="0">
                        <a:lnSpc>
                          <a:spcPct val="115000"/>
                        </a:lnSpc>
                        <a:spcBef>
                          <a:spcPts val="0"/>
                        </a:spcBef>
                        <a:spcAft>
                          <a:spcPts val="0"/>
                        </a:spcAft>
                      </a:pPr>
                      <a:r>
                        <a:rPr lang="en-US" sz="1200">
                          <a:latin typeface="Times New Roman" pitchFamily="18" charset="0"/>
                          <a:ea typeface="Times New Roman"/>
                          <a:cs typeface="Times New Roman" pitchFamily="18" charset="0"/>
                        </a:rPr>
                        <a:t>Urban</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pitchFamily="18" charset="0"/>
                          <a:ea typeface="Times New Roman"/>
                          <a:cs typeface="Times New Roman" pitchFamily="18" charset="0"/>
                        </a:rPr>
                        <a:t>50.9</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pitchFamily="18" charset="0"/>
                          <a:ea typeface="Times New Roman"/>
                          <a:cs typeface="Times New Roman" pitchFamily="18" charset="0"/>
                        </a:rPr>
                        <a:t>36,967</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30">
                <a:tc>
                  <a:txBody>
                    <a:bodyPr/>
                    <a:lstStyle/>
                    <a:p>
                      <a:pPr marL="0" marR="0">
                        <a:lnSpc>
                          <a:spcPct val="115000"/>
                        </a:lnSpc>
                        <a:spcBef>
                          <a:spcPts val="0"/>
                        </a:spcBef>
                        <a:spcAft>
                          <a:spcPts val="0"/>
                        </a:spcAft>
                      </a:pPr>
                      <a:r>
                        <a:rPr lang="en-US" sz="1200">
                          <a:latin typeface="Times New Roman" pitchFamily="18" charset="0"/>
                          <a:ea typeface="Times New Roman"/>
                          <a:cs typeface="Times New Roman" pitchFamily="18" charset="0"/>
                        </a:rPr>
                        <a:t>Rural</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pitchFamily="18" charset="0"/>
                          <a:ea typeface="Times New Roman"/>
                          <a:cs typeface="Times New Roman" pitchFamily="18" charset="0"/>
                        </a:rPr>
                        <a:t>57.4</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pitchFamily="18" charset="0"/>
                          <a:ea typeface="Times New Roman"/>
                          <a:cs typeface="Times New Roman" pitchFamily="18" charset="0"/>
                        </a:rPr>
                        <a:t>79,888</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30">
                <a:tc>
                  <a:txBody>
                    <a:bodyPr/>
                    <a:lstStyle/>
                    <a:p>
                      <a:pPr marL="0" marR="0">
                        <a:lnSpc>
                          <a:spcPct val="115000"/>
                        </a:lnSpc>
                        <a:spcBef>
                          <a:spcPts val="0"/>
                        </a:spcBef>
                        <a:spcAft>
                          <a:spcPts val="0"/>
                        </a:spcAft>
                      </a:pPr>
                      <a:r>
                        <a:rPr lang="en-US" sz="1200" b="1">
                          <a:latin typeface="Times New Roman" pitchFamily="18" charset="0"/>
                          <a:ea typeface="Times New Roman"/>
                          <a:cs typeface="Times New Roman" pitchFamily="18" charset="0"/>
                        </a:rPr>
                        <a:t>Education	</a:t>
                      </a:r>
                      <a:endParaRPr lang="en-US" sz="1200">
                        <a:latin typeface="Times New Roman" pitchFamily="18" charset="0"/>
                        <a:ea typeface="Times New Roman"/>
                        <a:cs typeface="Times New Roman" pitchFamily="18" charset="0"/>
                      </a:endParaRP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Times New Roman" pitchFamily="18" charset="0"/>
                        <a:ea typeface="Times New Roman"/>
                        <a:cs typeface="Times New Roman" pitchFamily="18" charset="0"/>
                      </a:endParaRP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Times New Roman" pitchFamily="18" charset="0"/>
                        <a:ea typeface="Times New Roman"/>
                        <a:cs typeface="Times New Roman" pitchFamily="18" charset="0"/>
                      </a:endParaRP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30">
                <a:tc>
                  <a:txBody>
                    <a:bodyPr/>
                    <a:lstStyle/>
                    <a:p>
                      <a:pPr marL="0" marR="0">
                        <a:lnSpc>
                          <a:spcPct val="115000"/>
                        </a:lnSpc>
                        <a:spcBef>
                          <a:spcPts val="0"/>
                        </a:spcBef>
                        <a:spcAft>
                          <a:spcPts val="0"/>
                        </a:spcAft>
                      </a:pPr>
                      <a:r>
                        <a:rPr lang="en-US" sz="1200">
                          <a:latin typeface="Times New Roman" pitchFamily="18" charset="0"/>
                          <a:ea typeface="Times New Roman"/>
                          <a:cs typeface="Times New Roman" pitchFamily="18" charset="0"/>
                        </a:rPr>
                        <a:t>No education</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pitchFamily="18" charset="0"/>
                          <a:ea typeface="Times New Roman"/>
                          <a:cs typeface="Times New Roman" pitchFamily="18" charset="0"/>
                        </a:rPr>
                        <a:t>60.1</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pitchFamily="18" charset="0"/>
                          <a:ea typeface="Times New Roman"/>
                          <a:cs typeface="Times New Roman" pitchFamily="18" charset="0"/>
                        </a:rPr>
                        <a:t>47,466</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30">
                <a:tc>
                  <a:txBody>
                    <a:bodyPr/>
                    <a:lstStyle/>
                    <a:p>
                      <a:pPr marL="0" marR="0">
                        <a:lnSpc>
                          <a:spcPct val="115000"/>
                        </a:lnSpc>
                        <a:spcBef>
                          <a:spcPts val="0"/>
                        </a:spcBef>
                        <a:spcAft>
                          <a:spcPts val="0"/>
                        </a:spcAft>
                      </a:pPr>
                      <a:r>
                        <a:rPr lang="en-US" sz="1200">
                          <a:latin typeface="Times New Roman" pitchFamily="18" charset="0"/>
                          <a:ea typeface="Times New Roman"/>
                          <a:cs typeface="Times New Roman" pitchFamily="18" charset="0"/>
                        </a:rPr>
                        <a:t>&lt;5 years complete</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pitchFamily="18" charset="0"/>
                          <a:ea typeface="Times New Roman"/>
                          <a:cs typeface="Times New Roman" pitchFamily="18" charset="0"/>
                        </a:rPr>
                        <a:t>58.1</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pitchFamily="18" charset="0"/>
                          <a:ea typeface="Times New Roman"/>
                          <a:cs typeface="Times New Roman" pitchFamily="18" charset="0"/>
                        </a:rPr>
                        <a:t>9,510</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30">
                <a:tc>
                  <a:txBody>
                    <a:bodyPr/>
                    <a:lstStyle/>
                    <a:p>
                      <a:pPr marL="0" marR="0">
                        <a:lnSpc>
                          <a:spcPct val="115000"/>
                        </a:lnSpc>
                        <a:spcBef>
                          <a:spcPts val="0"/>
                        </a:spcBef>
                        <a:spcAft>
                          <a:spcPts val="0"/>
                        </a:spcAft>
                      </a:pPr>
                      <a:r>
                        <a:rPr lang="en-US" sz="1200">
                          <a:latin typeface="Times New Roman" pitchFamily="18" charset="0"/>
                          <a:ea typeface="Times New Roman"/>
                          <a:cs typeface="Times New Roman" pitchFamily="18" charset="0"/>
                        </a:rPr>
                        <a:t>5-7 years complete</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pitchFamily="18" charset="0"/>
                          <a:ea typeface="Times New Roman"/>
                          <a:cs typeface="Times New Roman" pitchFamily="18" charset="0"/>
                        </a:rPr>
                        <a:t>56.0</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pitchFamily="18" charset="0"/>
                          <a:ea typeface="Times New Roman"/>
                          <a:cs typeface="Times New Roman" pitchFamily="18" charset="0"/>
                        </a:rPr>
                        <a:t>17,827</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30">
                <a:tc>
                  <a:txBody>
                    <a:bodyPr/>
                    <a:lstStyle/>
                    <a:p>
                      <a:pPr marL="0" marR="0">
                        <a:lnSpc>
                          <a:spcPct val="115000"/>
                        </a:lnSpc>
                        <a:spcBef>
                          <a:spcPts val="0"/>
                        </a:spcBef>
                        <a:spcAft>
                          <a:spcPts val="0"/>
                        </a:spcAft>
                      </a:pPr>
                      <a:r>
                        <a:rPr lang="en-US" sz="1200">
                          <a:latin typeface="Times New Roman" pitchFamily="18" charset="0"/>
                          <a:ea typeface="Times New Roman"/>
                          <a:cs typeface="Times New Roman" pitchFamily="18" charset="0"/>
                        </a:rPr>
                        <a:t>8-9 years complete</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pitchFamily="18" charset="0"/>
                          <a:ea typeface="Times New Roman"/>
                          <a:cs typeface="Times New Roman" pitchFamily="18" charset="0"/>
                        </a:rPr>
                        <a:t>52.4</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pitchFamily="18" charset="0"/>
                          <a:ea typeface="Times New Roman"/>
                          <a:cs typeface="Times New Roman" pitchFamily="18" charset="0"/>
                        </a:rPr>
                        <a:t>16,498</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30">
                <a:tc>
                  <a:txBody>
                    <a:bodyPr/>
                    <a:lstStyle/>
                    <a:p>
                      <a:pPr marL="0" marR="0">
                        <a:lnSpc>
                          <a:spcPct val="115000"/>
                        </a:lnSpc>
                        <a:spcBef>
                          <a:spcPts val="0"/>
                        </a:spcBef>
                        <a:spcAft>
                          <a:spcPts val="0"/>
                        </a:spcAft>
                      </a:pPr>
                      <a:r>
                        <a:rPr lang="en-US" sz="1200">
                          <a:latin typeface="Times New Roman" pitchFamily="18" charset="0"/>
                          <a:ea typeface="Times New Roman"/>
                          <a:cs typeface="Times New Roman" pitchFamily="18" charset="0"/>
                        </a:rPr>
                        <a:t>10-11 years complete</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pitchFamily="18" charset="0"/>
                          <a:ea typeface="Times New Roman"/>
                          <a:cs typeface="Times New Roman" pitchFamily="18" charset="0"/>
                        </a:rPr>
                        <a:t>49.2</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pitchFamily="18" charset="0"/>
                          <a:ea typeface="Times New Roman"/>
                          <a:cs typeface="Times New Roman" pitchFamily="18" charset="0"/>
                        </a:rPr>
                        <a:t>12,086</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30">
                <a:tc>
                  <a:txBody>
                    <a:bodyPr/>
                    <a:lstStyle/>
                    <a:p>
                      <a:pPr marL="0" marR="0">
                        <a:lnSpc>
                          <a:spcPct val="115000"/>
                        </a:lnSpc>
                        <a:spcBef>
                          <a:spcPts val="0"/>
                        </a:spcBef>
                        <a:spcAft>
                          <a:spcPts val="0"/>
                        </a:spcAft>
                      </a:pPr>
                      <a:r>
                        <a:rPr lang="en-US" sz="1200">
                          <a:latin typeface="Times New Roman" pitchFamily="18" charset="0"/>
                          <a:ea typeface="Times New Roman"/>
                          <a:cs typeface="Times New Roman" pitchFamily="18" charset="0"/>
                        </a:rPr>
                        <a:t>12 or more years complete</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pitchFamily="18" charset="0"/>
                          <a:ea typeface="Times New Roman"/>
                          <a:cs typeface="Times New Roman" pitchFamily="18" charset="0"/>
                        </a:rPr>
                        <a:t>44.6</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pitchFamily="18" charset="0"/>
                          <a:ea typeface="Times New Roman"/>
                          <a:cs typeface="Times New Roman" pitchFamily="18" charset="0"/>
                        </a:rPr>
                        <a:t>13,462</a:t>
                      </a: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6553200" y="6324600"/>
            <a:ext cx="2362200" cy="369332"/>
          </a:xfrm>
          <a:prstGeom prst="rect">
            <a:avLst/>
          </a:prstGeom>
          <a:noFill/>
        </p:spPr>
        <p:txBody>
          <a:bodyPr wrap="square" rtlCol="0">
            <a:spAutoFit/>
          </a:bodyPr>
          <a:lstStyle/>
          <a:p>
            <a:r>
              <a:rPr lang="en-US" dirty="0" err="1" smtClean="0"/>
              <a:t>Contd</a:t>
            </a:r>
            <a:r>
              <a:rPr lang="en-US" dirty="0" smtClean="0"/>
              <a:t>…</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371600" y="0"/>
          <a:ext cx="6629400" cy="4572000"/>
        </p:xfrm>
        <a:graphic>
          <a:graphicData uri="http://schemas.openxmlformats.org/drawingml/2006/table">
            <a:tbl>
              <a:tblPr/>
              <a:tblGrid>
                <a:gridCol w="3314700"/>
                <a:gridCol w="1784839"/>
                <a:gridCol w="1529861"/>
              </a:tblGrid>
              <a:tr h="228600">
                <a:tc>
                  <a:txBody>
                    <a:bodyPr/>
                    <a:lstStyle/>
                    <a:p>
                      <a:pPr marL="0" marR="0">
                        <a:lnSpc>
                          <a:spcPct val="115000"/>
                        </a:lnSpc>
                        <a:spcBef>
                          <a:spcPts val="0"/>
                        </a:spcBef>
                        <a:spcAft>
                          <a:spcPts val="0"/>
                        </a:spcAft>
                      </a:pPr>
                      <a:r>
                        <a:rPr lang="en-US" sz="1200" b="1" dirty="0">
                          <a:latin typeface="Times New Roman"/>
                          <a:ea typeface="Times New Roman"/>
                          <a:cs typeface="Times New Roman"/>
                        </a:rPr>
                        <a:t>Religion	</a:t>
                      </a: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nSpc>
                          <a:spcPct val="115000"/>
                        </a:lnSpc>
                        <a:spcBef>
                          <a:spcPts val="0"/>
                        </a:spcBef>
                        <a:spcAft>
                          <a:spcPts val="0"/>
                        </a:spcAft>
                      </a:pPr>
                      <a:r>
                        <a:rPr lang="en-US" sz="1200">
                          <a:latin typeface="Times New Roman"/>
                          <a:ea typeface="Times New Roman"/>
                          <a:cs typeface="Times New Roman"/>
                        </a:rPr>
                        <a:t>Hindu</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55.9</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94,783</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nSpc>
                          <a:spcPct val="115000"/>
                        </a:lnSpc>
                        <a:spcBef>
                          <a:spcPts val="0"/>
                        </a:spcBef>
                        <a:spcAft>
                          <a:spcPts val="0"/>
                        </a:spcAft>
                      </a:pPr>
                      <a:r>
                        <a:rPr lang="en-US" sz="1200">
                          <a:latin typeface="Times New Roman"/>
                          <a:ea typeface="Times New Roman"/>
                          <a:cs typeface="Times New Roman"/>
                        </a:rPr>
                        <a:t>Muslim</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54.7</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15,340</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nSpc>
                          <a:spcPct val="115000"/>
                        </a:lnSpc>
                        <a:spcBef>
                          <a:spcPts val="0"/>
                        </a:spcBef>
                        <a:spcAft>
                          <a:spcPts val="0"/>
                        </a:spcAft>
                      </a:pPr>
                      <a:r>
                        <a:rPr lang="en-US" sz="1200">
                          <a:latin typeface="Times New Roman"/>
                          <a:ea typeface="Times New Roman"/>
                          <a:cs typeface="Times New Roman"/>
                        </a:rPr>
                        <a:t>Christian</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50.3</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2,747</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nSpc>
                          <a:spcPct val="115000"/>
                        </a:lnSpc>
                        <a:spcBef>
                          <a:spcPts val="0"/>
                        </a:spcBef>
                        <a:spcAft>
                          <a:spcPts val="0"/>
                        </a:spcAft>
                      </a:pPr>
                      <a:r>
                        <a:rPr lang="en-US" sz="1200">
                          <a:latin typeface="Times New Roman"/>
                          <a:ea typeface="Times New Roman"/>
                          <a:cs typeface="Times New Roman"/>
                        </a:rPr>
                        <a:t>Sikh</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39.2</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2,129</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nSpc>
                          <a:spcPct val="115000"/>
                        </a:lnSpc>
                        <a:spcBef>
                          <a:spcPts val="0"/>
                        </a:spcBef>
                        <a:spcAft>
                          <a:spcPts val="0"/>
                        </a:spcAft>
                      </a:pPr>
                      <a:r>
                        <a:rPr lang="en-US" sz="1200">
                          <a:latin typeface="Times New Roman"/>
                          <a:ea typeface="Times New Roman"/>
                          <a:cs typeface="Times New Roman"/>
                        </a:rPr>
                        <a:t>Buddhist/Neo-Buddhist</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52.5</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961</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nSpc>
                          <a:spcPct val="115000"/>
                        </a:lnSpc>
                        <a:spcBef>
                          <a:spcPts val="0"/>
                        </a:spcBef>
                        <a:spcAft>
                          <a:spcPts val="0"/>
                        </a:spcAft>
                      </a:pPr>
                      <a:r>
                        <a:rPr lang="en-US" sz="1200">
                          <a:latin typeface="Times New Roman"/>
                          <a:ea typeface="Times New Roman"/>
                          <a:cs typeface="Times New Roman"/>
                        </a:rPr>
                        <a:t>Jain</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38.8</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338</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nSpc>
                          <a:spcPct val="115000"/>
                        </a:lnSpc>
                        <a:spcBef>
                          <a:spcPts val="0"/>
                        </a:spcBef>
                        <a:spcAft>
                          <a:spcPts val="0"/>
                        </a:spcAft>
                      </a:pPr>
                      <a:r>
                        <a:rPr lang="en-US" sz="1200">
                          <a:latin typeface="Times New Roman"/>
                          <a:ea typeface="Times New Roman"/>
                          <a:cs typeface="Times New Roman"/>
                        </a:rPr>
                        <a:t>Other</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71.7</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448</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nSpc>
                          <a:spcPct val="115000"/>
                        </a:lnSpc>
                        <a:spcBef>
                          <a:spcPts val="0"/>
                        </a:spcBef>
                        <a:spcAft>
                          <a:spcPts val="0"/>
                        </a:spcAft>
                      </a:pPr>
                      <a:r>
                        <a:rPr lang="en-US" sz="1200" b="1">
                          <a:latin typeface="Times New Roman"/>
                          <a:ea typeface="Times New Roman"/>
                          <a:cs typeface="Times New Roman"/>
                        </a:rPr>
                        <a:t>Caste/tribe</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nSpc>
                          <a:spcPct val="115000"/>
                        </a:lnSpc>
                        <a:spcBef>
                          <a:spcPts val="0"/>
                        </a:spcBef>
                        <a:spcAft>
                          <a:spcPts val="0"/>
                        </a:spcAft>
                      </a:pPr>
                      <a:r>
                        <a:rPr lang="en-US" sz="1200">
                          <a:latin typeface="Times New Roman"/>
                          <a:ea typeface="Times New Roman"/>
                          <a:cs typeface="Times New Roman"/>
                        </a:rPr>
                        <a:t>Scheduled caste</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58.3</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21,921</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nSpc>
                          <a:spcPct val="115000"/>
                        </a:lnSpc>
                        <a:spcBef>
                          <a:spcPts val="0"/>
                        </a:spcBef>
                        <a:spcAft>
                          <a:spcPts val="0"/>
                        </a:spcAft>
                      </a:pPr>
                      <a:r>
                        <a:rPr lang="en-US" sz="1200">
                          <a:latin typeface="Times New Roman"/>
                          <a:ea typeface="Times New Roman"/>
                          <a:cs typeface="Times New Roman"/>
                        </a:rPr>
                        <a:t>Scheduled tribe</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68.5</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9,568</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nSpc>
                          <a:spcPct val="115000"/>
                        </a:lnSpc>
                        <a:spcBef>
                          <a:spcPts val="0"/>
                        </a:spcBef>
                        <a:spcAft>
                          <a:spcPts val="0"/>
                        </a:spcAft>
                      </a:pPr>
                      <a:r>
                        <a:rPr lang="en-US" sz="1200">
                          <a:latin typeface="Times New Roman"/>
                          <a:ea typeface="Times New Roman"/>
                          <a:cs typeface="Times New Roman"/>
                        </a:rPr>
                        <a:t>Other backward class</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54.4</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46,182</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nSpc>
                          <a:spcPct val="115000"/>
                        </a:lnSpc>
                        <a:spcBef>
                          <a:spcPts val="0"/>
                        </a:spcBef>
                        <a:spcAft>
                          <a:spcPts val="0"/>
                        </a:spcAft>
                      </a:pPr>
                      <a:r>
                        <a:rPr lang="en-US" sz="1200">
                          <a:latin typeface="Times New Roman"/>
                          <a:ea typeface="Times New Roman"/>
                          <a:cs typeface="Times New Roman"/>
                        </a:rPr>
                        <a:t>Other</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51.3</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38,216</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nSpc>
                          <a:spcPct val="115000"/>
                        </a:lnSpc>
                        <a:spcBef>
                          <a:spcPts val="0"/>
                        </a:spcBef>
                        <a:spcAft>
                          <a:spcPts val="0"/>
                        </a:spcAft>
                      </a:pPr>
                      <a:r>
                        <a:rPr lang="en-US" sz="1200">
                          <a:latin typeface="Times New Roman"/>
                          <a:ea typeface="Times New Roman"/>
                          <a:cs typeface="Times New Roman"/>
                        </a:rPr>
                        <a:t>Don’t know</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55.9</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589</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nSpc>
                          <a:spcPct val="115000"/>
                        </a:lnSpc>
                        <a:spcBef>
                          <a:spcPts val="0"/>
                        </a:spcBef>
                        <a:spcAft>
                          <a:spcPts val="0"/>
                        </a:spcAft>
                      </a:pPr>
                      <a:r>
                        <a:rPr lang="en-US" sz="1200" b="1">
                          <a:latin typeface="Times New Roman"/>
                          <a:ea typeface="Times New Roman"/>
                          <a:cs typeface="Times New Roman"/>
                        </a:rPr>
                        <a:t>Wealth index</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nSpc>
                          <a:spcPct val="115000"/>
                        </a:lnSpc>
                        <a:spcBef>
                          <a:spcPts val="0"/>
                        </a:spcBef>
                        <a:spcAft>
                          <a:spcPts val="0"/>
                        </a:spcAft>
                      </a:pPr>
                      <a:r>
                        <a:rPr lang="en-US" sz="1200">
                          <a:latin typeface="Times New Roman"/>
                          <a:ea typeface="Times New Roman"/>
                          <a:cs typeface="Times New Roman"/>
                        </a:rPr>
                        <a:t>Lowest</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64.3</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20,524</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nSpc>
                          <a:spcPct val="115000"/>
                        </a:lnSpc>
                        <a:spcBef>
                          <a:spcPts val="0"/>
                        </a:spcBef>
                        <a:spcAft>
                          <a:spcPts val="0"/>
                        </a:spcAft>
                      </a:pPr>
                      <a:r>
                        <a:rPr lang="en-US" sz="1200">
                          <a:latin typeface="Times New Roman"/>
                          <a:ea typeface="Times New Roman"/>
                          <a:cs typeface="Times New Roman"/>
                        </a:rPr>
                        <a:t>Second</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60.3</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22,449</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nSpc>
                          <a:spcPct val="115000"/>
                        </a:lnSpc>
                        <a:spcBef>
                          <a:spcPts val="0"/>
                        </a:spcBef>
                        <a:spcAft>
                          <a:spcPts val="0"/>
                        </a:spcAft>
                      </a:pPr>
                      <a:r>
                        <a:rPr lang="en-US" sz="1200">
                          <a:latin typeface="Times New Roman"/>
                          <a:ea typeface="Times New Roman"/>
                          <a:cs typeface="Times New Roman"/>
                        </a:rPr>
                        <a:t>Middle</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56.0</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23,886</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nSpc>
                          <a:spcPct val="115000"/>
                        </a:lnSpc>
                        <a:spcBef>
                          <a:spcPts val="0"/>
                        </a:spcBef>
                        <a:spcAft>
                          <a:spcPts val="0"/>
                        </a:spcAft>
                      </a:pPr>
                      <a:r>
                        <a:rPr lang="en-US" sz="1200">
                          <a:latin typeface="Times New Roman"/>
                          <a:ea typeface="Times New Roman"/>
                          <a:cs typeface="Times New Roman"/>
                        </a:rPr>
                        <a:t>Fourth</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52.2</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24,696</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nSpc>
                          <a:spcPct val="115000"/>
                        </a:lnSpc>
                        <a:spcBef>
                          <a:spcPts val="0"/>
                        </a:spcBef>
                        <a:spcAft>
                          <a:spcPts val="0"/>
                        </a:spcAft>
                      </a:pPr>
                      <a:r>
                        <a:rPr lang="en-US" sz="1200">
                          <a:latin typeface="Times New Roman"/>
                          <a:ea typeface="Times New Roman"/>
                          <a:cs typeface="Times New Roman"/>
                        </a:rPr>
                        <a:t>Highest	</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46.1</a:t>
                      </a: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25,300</a:t>
                      </a: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457" name="Rectangle 1"/>
          <p:cNvSpPr>
            <a:spLocks noChangeArrowheads="1"/>
          </p:cNvSpPr>
          <p:nvPr/>
        </p:nvSpPr>
        <p:spPr bwMode="auto">
          <a:xfrm>
            <a:off x="228600" y="4724400"/>
            <a:ext cx="86106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Notes:</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Table is based on women who stayed in the household the night before the interview. Prevalence is adjusted for altitude and for smoking status, if known, using formulae in CDC (1998). Totals include women with missing information on education, religion, caste/tribe, and smoking status, who are not shown separately.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Haemoglobin</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 g/dl = grams per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decilitre</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NFHS-3 estimates of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anaemia</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exclude Nagaland.</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Percentage of women age 15-49 with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anaemia</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by background characteristics, India, 2005-06, and percentage of ever-married women age 15-49 with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anaemia</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en-US" sz="1200" dirty="0" smtClean="0">
                <a:latin typeface="Times New Roman" pitchFamily="18" charset="0"/>
                <a:ea typeface="Times New Roman" pitchFamily="18" charset="0"/>
                <a:cs typeface="Times New Roman" pitchFamily="18" charset="0"/>
              </a:rPr>
              <a:t> </a:t>
            </a: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Source:</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NFHS-3 and NFHS-2</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458" name="Rectangle 2"/>
          <p:cNvSpPr>
            <a:spLocks noChangeArrowheads="1"/>
          </p:cNvSpPr>
          <p:nvPr/>
        </p:nvSpPr>
        <p:spPr bwMode="auto">
          <a:xfrm>
            <a:off x="685800" y="6096000"/>
            <a:ext cx="7620000" cy="707886"/>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this light, we suggest, that the prevalence of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anaemia</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as mentioned by NFHS over time, may be considered as an acceptable indicator of changes in health over time. </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228600"/>
            <a:ext cx="91440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That the experience of the developed world has been very different can be easily gleaned from the positive relation between economic growth and all round grins in public health for several decades now. </a:t>
            </a:r>
          </a:p>
          <a:p>
            <a:pPr marL="0" marR="0" lvl="0" indent="0" algn="just" defTabSz="914400" rtl="0" eaLnBrk="1" fontAlgn="base" latinLnBrk="0" hangingPunct="1">
              <a:spcBef>
                <a:spcPct val="0"/>
              </a:spcBef>
              <a:spcAft>
                <a:spcPct val="0"/>
              </a:spcAft>
              <a:buClrTx/>
              <a:buSzTx/>
              <a:buFontTx/>
              <a:buChar char="•"/>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Thus, in Britain, the average height of recruits during the Napoleonic Wars was 5’4.5”. At the time of the First World War, it was 5.8”, more recently during the Iraq War, it was 5.96’’.</a:t>
            </a:r>
          </a:p>
          <a:p>
            <a:pPr marL="0" marR="0" lvl="0" indent="0" algn="just" defTabSz="914400" rtl="0" eaLnBrk="0" fontAlgn="base" latinLnBrk="0" hangingPunct="0">
              <a:spcBef>
                <a:spcPct val="0"/>
              </a:spcBef>
              <a:spcAft>
                <a:spcPct val="0"/>
              </a:spcAft>
              <a:buClrTx/>
              <a:buSzTx/>
              <a:buFontTx/>
              <a:buChar char="•"/>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India, on the other hand, even as life expectancy went up from about 30 years in 1947 to 66 in 2011, average height of the population  has  gone  up by only 0.48%  (from 164.3cm  to 165.1cm).</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Chart 2"/>
          <p:cNvGraphicFramePr/>
          <p:nvPr/>
        </p:nvGraphicFramePr>
        <p:xfrm>
          <a:off x="1676400" y="2971800"/>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524000" y="2438400"/>
            <a:ext cx="5791200" cy="369332"/>
          </a:xfrm>
          <a:prstGeom prst="rect">
            <a:avLst/>
          </a:prstGeom>
          <a:noFill/>
        </p:spPr>
        <p:txBody>
          <a:bodyPr wrap="square" rtlCol="0">
            <a:spAutoFit/>
          </a:bodyPr>
          <a:lstStyle/>
          <a:p>
            <a:pPr algn="ctr"/>
            <a:r>
              <a:rPr lang="en-US" b="1" dirty="0" smtClean="0"/>
              <a:t>Changes in Mean Height of Men across Countries</a:t>
            </a:r>
            <a:endParaRPr lang="en-US" b="1" dirty="0"/>
          </a:p>
        </p:txBody>
      </p:sp>
      <p:sp>
        <p:nvSpPr>
          <p:cNvPr id="18434" name="Rectangle 2"/>
          <p:cNvSpPr>
            <a:spLocks noChangeArrowheads="1"/>
          </p:cNvSpPr>
          <p:nvPr/>
        </p:nvSpPr>
        <p:spPr bwMode="auto">
          <a:xfrm>
            <a:off x="0" y="6211669"/>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Source: </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Timothy J. Hatton and Bernice E. Bray, </a:t>
            </a:r>
            <a:r>
              <a:rPr kumimoji="0" lang="en-US"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Long Run Trends in the Heights of European Men, 19th-20th Centuries</a:t>
            </a:r>
            <a:r>
              <a:rPr kumimoji="0" lang="en-US"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Mangal" pitchFamily="18" charset="0"/>
              </a:rPr>
              <a:t>Jessica M. Perkins </a:t>
            </a:r>
            <a:r>
              <a:rPr kumimoji="0" lang="en-US" sz="1200" b="0" i="0" u="none" strike="noStrike" cap="none" normalizeH="0" baseline="0" dirty="0" err="1" smtClean="0">
                <a:ln>
                  <a:noFill/>
                </a:ln>
                <a:solidFill>
                  <a:schemeClr val="tx1"/>
                </a:solidFill>
                <a:effectLst/>
                <a:latin typeface="Calibri" pitchFamily="34" charset="0"/>
                <a:ea typeface="Times New Roman" pitchFamily="18" charset="0"/>
                <a:cs typeface="Mangal" pitchFamily="18" charset="0"/>
              </a:rPr>
              <a:t>Kashif</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Mangal" pitchFamily="18" charset="0"/>
              </a:rPr>
              <a:t> T. Khan, George Davey Smith, </a:t>
            </a:r>
            <a:r>
              <a:rPr kumimoji="0" lang="en-US" sz="1200" b="0" i="0" u="none" strike="noStrike" cap="none" normalizeH="0" baseline="0" dirty="0" err="1" smtClean="0">
                <a:ln>
                  <a:noFill/>
                </a:ln>
                <a:solidFill>
                  <a:schemeClr val="tx1"/>
                </a:solidFill>
                <a:effectLst/>
                <a:latin typeface="Calibri" pitchFamily="34" charset="0"/>
                <a:ea typeface="Times New Roman" pitchFamily="18" charset="0"/>
                <a:cs typeface="Mangal" pitchFamily="18" charset="0"/>
              </a:rPr>
              <a:t>S.V.</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Mangal" pitchFamily="18" charset="0"/>
              </a:rPr>
              <a:t> Subramanian, ‘Patterns and trends of adult height in India in 2005–2006’, in </a:t>
            </a:r>
            <a:r>
              <a:rPr kumimoji="0" lang="en-US" sz="1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Economics and Human Biology</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XXX, 2011.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457200"/>
            <a:ext cx="9144000" cy="4062651"/>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000" b="0" i="0" u="none" strike="noStrike" cap="none" normalizeH="0" baseline="0" dirty="0" smtClean="0">
                <a:ln>
                  <a:noFill/>
                </a:ln>
                <a:solidFill>
                  <a:srgbClr val="000000"/>
                </a:solidFill>
                <a:effectLst/>
                <a:latin typeface="Arial" pitchFamily="34" charset="0"/>
                <a:ea typeface="Calibri" pitchFamily="34" charset="0"/>
                <a:cs typeface="Mangal" pitchFamily="18" charset="0"/>
              </a:rPr>
              <a:t>Mean height of a population, however, is not a good index for cross country or even temporal comparisons in health levels as genetic and cultural factors also promote or restrict individuals' height irrespective of health. </a:t>
            </a:r>
          </a:p>
          <a:p>
            <a:pPr marL="0" marR="0" lvl="0" indent="0" algn="l" defTabSz="914400" rtl="0" eaLnBrk="0" fontAlgn="base" latinLnBrk="0" hangingPunct="0">
              <a:lnSpc>
                <a:spcPct val="150000"/>
              </a:lnSpc>
              <a:spcBef>
                <a:spcPct val="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000" b="0" i="0" u="none" strike="noStrike" cap="none" normalizeH="0" baseline="0" dirty="0" smtClean="0">
                <a:ln>
                  <a:noFill/>
                </a:ln>
                <a:solidFill>
                  <a:srgbClr val="000000"/>
                </a:solidFill>
                <a:effectLst/>
                <a:latin typeface="Arial" pitchFamily="34" charset="0"/>
                <a:ea typeface="Calibri" pitchFamily="34" charset="0"/>
                <a:cs typeface="Mangal" pitchFamily="18" charset="0"/>
              </a:rPr>
              <a:t>In this light, the long term data collected by NSSO, in India, seems valuable for assessing changes in reported morbidity rates from thousands of Indian households </a:t>
            </a:r>
            <a:r>
              <a:rPr kumimoji="0" lang="en-US" sz="2000" b="0" i="0" u="none" strike="noStrike" cap="none" normalizeH="0" baseline="0" dirty="0" err="1" smtClean="0">
                <a:ln>
                  <a:noFill/>
                </a:ln>
                <a:solidFill>
                  <a:srgbClr val="000000"/>
                </a:solidFill>
                <a:effectLst/>
                <a:latin typeface="Arial" pitchFamily="34" charset="0"/>
                <a:ea typeface="Calibri" pitchFamily="34" charset="0"/>
                <a:cs typeface="Mangal" pitchFamily="18" charset="0"/>
              </a:rPr>
              <a:t>quinquennially</a:t>
            </a:r>
            <a:r>
              <a:rPr kumimoji="0" lang="en-US" sz="2000" b="0" i="0" u="none" strike="noStrike" cap="none" normalizeH="0" baseline="0" dirty="0" smtClean="0">
                <a:ln>
                  <a:noFill/>
                </a:ln>
                <a:solidFill>
                  <a:srgbClr val="000000"/>
                </a:solidFill>
                <a:effectLst/>
                <a:latin typeface="Arial" pitchFamily="34" charset="0"/>
                <a:ea typeface="Calibri" pitchFamily="34" charset="0"/>
                <a:cs typeface="Mangal" pitchFamily="18" charset="0"/>
              </a:rPr>
              <a:t>. </a:t>
            </a:r>
          </a:p>
          <a:p>
            <a:pPr marL="0" marR="0" lvl="0" indent="0" algn="l" defTabSz="914400" rtl="0" eaLnBrk="0" fontAlgn="base" latinLnBrk="0" hangingPunct="0">
              <a:lnSpc>
                <a:spcPct val="150000"/>
              </a:lnSpc>
              <a:spcBef>
                <a:spcPct val="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0"/>
            <a:ext cx="9144000" cy="2215991"/>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tabLst/>
            </a:pPr>
            <a:r>
              <a:rPr kumimoji="0" lang="en-US" sz="1400" b="0" i="0" u="none" strike="noStrike" cap="none" normalizeH="0" baseline="0" dirty="0" smtClean="0">
                <a:ln>
                  <a:noFill/>
                </a:ln>
                <a:solidFill>
                  <a:srgbClr val="000000"/>
                </a:solidFill>
                <a:effectLst/>
                <a:latin typeface="Arial" pitchFamily="34" charset="0"/>
                <a:ea typeface="Calibri" pitchFamily="34" charset="0"/>
                <a:cs typeface="Mangal" pitchFamily="18" charset="0"/>
              </a:rPr>
              <a:t>However, as shown by </a:t>
            </a:r>
            <a:r>
              <a:rPr kumimoji="0" lang="en-US" sz="1400" b="0" i="0" u="none" strike="noStrike" cap="none" normalizeH="0" baseline="0" dirty="0" err="1" smtClean="0">
                <a:ln>
                  <a:noFill/>
                </a:ln>
                <a:solidFill>
                  <a:srgbClr val="000000"/>
                </a:solidFill>
                <a:effectLst/>
                <a:latin typeface="Arial" pitchFamily="34" charset="0"/>
                <a:ea typeface="Calibri" pitchFamily="34" charset="0"/>
                <a:cs typeface="Mangal" pitchFamily="18" charset="0"/>
              </a:rPr>
              <a:t>Amartya</a:t>
            </a:r>
            <a:r>
              <a:rPr kumimoji="0" lang="en-US" sz="1400" b="0" i="0" u="none" strike="noStrike" cap="none" normalizeH="0" baseline="0" dirty="0" smtClean="0">
                <a:ln>
                  <a:noFill/>
                </a:ln>
                <a:solidFill>
                  <a:srgbClr val="000000"/>
                </a:solidFill>
                <a:effectLst/>
                <a:latin typeface="Arial" pitchFamily="34" charset="0"/>
                <a:ea typeface="Calibri" pitchFamily="34" charset="0"/>
                <a:cs typeface="Mangal" pitchFamily="18" charset="0"/>
              </a:rPr>
              <a:t> Sen and others, reported morbidity in a population can be a misleading reflection of  public health since better socio-economic conditions often allow individuals to note and report ailments much more easily.</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Arial" pitchFamily="34" charset="0"/>
                <a:ea typeface="Calibri" pitchFamily="34" charset="0"/>
                <a:cs typeface="Mangal" pitchFamily="18" charset="0"/>
              </a:rPr>
              <a:t>Not surprisingly, the percentage of persons, reporting health problems in USA was 170, in 2005 while in while in India it was only 45. Among Indian states also Kerala reported morbidity rate of 23%, in 2001, while Bihar reported only 5%.</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Chart 2"/>
          <p:cNvGraphicFramePr/>
          <p:nvPr/>
        </p:nvGraphicFramePr>
        <p:xfrm>
          <a:off x="228600" y="3048000"/>
          <a:ext cx="4800600" cy="2590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057400" y="2286000"/>
            <a:ext cx="6096000" cy="369332"/>
          </a:xfrm>
          <a:prstGeom prst="rect">
            <a:avLst/>
          </a:prstGeom>
          <a:noFill/>
        </p:spPr>
        <p:txBody>
          <a:bodyPr wrap="square" rtlCol="0">
            <a:spAutoFit/>
          </a:bodyPr>
          <a:lstStyle/>
          <a:p>
            <a:endParaRPr lang="en-US" dirty="0"/>
          </a:p>
        </p:txBody>
      </p:sp>
      <p:sp>
        <p:nvSpPr>
          <p:cNvPr id="16386" name="Rectangle 2"/>
          <p:cNvSpPr>
            <a:spLocks noChangeArrowheads="1"/>
          </p:cNvSpPr>
          <p:nvPr/>
        </p:nvSpPr>
        <p:spPr bwMode="auto">
          <a:xfrm>
            <a:off x="1" y="2286000"/>
            <a:ext cx="4648199"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Age Standardized Morbidity Prevalence Rate by Major States, 2004,</a:t>
            </a:r>
            <a:r>
              <a:rPr kumimoji="0" lang="en-US" sz="14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lang="en-US" sz="1400" b="1" dirty="0" smtClean="0">
                <a:latin typeface="Times New Roman" pitchFamily="18" charset="0"/>
                <a:cs typeface="Times New Roman" pitchFamily="18" charset="0"/>
              </a:rPr>
              <a:t>Population per thousand</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6387" name="Rectangle 3"/>
          <p:cNvSpPr>
            <a:spLocks noChangeArrowheads="1"/>
          </p:cNvSpPr>
          <p:nvPr/>
        </p:nvSpPr>
        <p:spPr bwMode="auto">
          <a:xfrm>
            <a:off x="0" y="6119336"/>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Note</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Population of India in 2001 is taken as Standard Population;.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Source: </a:t>
            </a:r>
            <a:r>
              <a:rPr kumimoji="0" lang="en-US" sz="14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Sen</a:t>
            </a:r>
            <a:r>
              <a:rPr kumimoji="0" lang="en-US" sz="14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Amartya</a:t>
            </a:r>
            <a:r>
              <a:rPr kumimoji="0" lang="en-US" sz="14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Health Puzzle, Lancet, 2004.</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p:txBody>
      </p:sp>
      <p:pic>
        <p:nvPicPr>
          <p:cNvPr id="16388" name="Picture 4"/>
          <p:cNvPicPr>
            <a:picLocks noChangeAspect="1" noChangeArrowheads="1"/>
          </p:cNvPicPr>
          <p:nvPr/>
        </p:nvPicPr>
        <p:blipFill>
          <a:blip r:embed="rId3"/>
          <a:srcRect/>
          <a:stretch>
            <a:fillRect/>
          </a:stretch>
        </p:blipFill>
        <p:spPr bwMode="auto">
          <a:xfrm>
            <a:off x="5181600" y="2234477"/>
            <a:ext cx="3209925" cy="3061423"/>
          </a:xfrm>
          <a:prstGeom prst="rect">
            <a:avLst/>
          </a:prstGeom>
          <a:noFill/>
          <a:ln w="9525">
            <a:noFill/>
            <a:miter lim="800000"/>
            <a:headEnd/>
            <a:tailEnd/>
          </a:ln>
          <a:effectLst/>
        </p:spPr>
      </p:pic>
      <p:pic>
        <p:nvPicPr>
          <p:cNvPr id="16389" name="Picture 5"/>
          <p:cNvPicPr>
            <a:picLocks noChangeAspect="1" noChangeArrowheads="1"/>
          </p:cNvPicPr>
          <p:nvPr/>
        </p:nvPicPr>
        <p:blipFill>
          <a:blip r:embed="rId4"/>
          <a:srcRect/>
          <a:stretch>
            <a:fillRect/>
          </a:stretch>
        </p:blipFill>
        <p:spPr bwMode="auto">
          <a:xfrm>
            <a:off x="5181600" y="5562600"/>
            <a:ext cx="3733800" cy="20002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1"/>
            <a:ext cx="8382000" cy="646331"/>
          </a:xfrm>
          <a:prstGeom prst="rect">
            <a:avLst/>
          </a:prstGeom>
        </p:spPr>
        <p:txBody>
          <a:bodyPr wrap="square">
            <a:spAutoFit/>
          </a:bodyPr>
          <a:lstStyle/>
          <a:p>
            <a:r>
              <a:rPr lang="en-US" dirty="0" smtClean="0"/>
              <a:t>A comparison of the levels of </a:t>
            </a:r>
            <a:r>
              <a:rPr lang="en-US" dirty="0" err="1" smtClean="0"/>
              <a:t>anaemia</a:t>
            </a:r>
            <a:r>
              <a:rPr lang="en-US" dirty="0" smtClean="0"/>
              <a:t> found across all groups between 2</a:t>
            </a:r>
            <a:r>
              <a:rPr lang="en-US" baseline="30000" dirty="0" smtClean="0"/>
              <a:t>nd</a:t>
            </a:r>
            <a:r>
              <a:rPr lang="en-US" dirty="0" smtClean="0"/>
              <a:t> (1998-99) and 3</a:t>
            </a:r>
            <a:r>
              <a:rPr lang="en-US" baseline="30000" dirty="0" smtClean="0"/>
              <a:t>rd</a:t>
            </a:r>
            <a:r>
              <a:rPr lang="en-US" dirty="0" smtClean="0"/>
              <a:t> (2005-06) surveys of NFHS shows a consistent rise in iron deficiency.</a:t>
            </a:r>
            <a:endParaRPr lang="en-US" dirty="0"/>
          </a:p>
        </p:txBody>
      </p:sp>
      <p:sp>
        <p:nvSpPr>
          <p:cNvPr id="20481" name="Rectangle 1"/>
          <p:cNvSpPr>
            <a:spLocks noChangeArrowheads="1"/>
          </p:cNvSpPr>
          <p:nvPr/>
        </p:nvSpPr>
        <p:spPr bwMode="auto">
          <a:xfrm>
            <a:off x="2286000" y="1066800"/>
            <a:ext cx="3886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Anaemia</a:t>
            </a:r>
            <a:r>
              <a:rPr kumimoji="0" lang="en-US" sz="1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 India Over Time</a:t>
            </a:r>
            <a:endParaRPr kumimoji="0" lang="en-US" sz="1800" b="0" i="0" u="none" strike="noStrike" cap="none" normalizeH="0" baseline="0" dirty="0" smtClean="0">
              <a:ln>
                <a:noFill/>
              </a:ln>
              <a:solidFill>
                <a:schemeClr val="tx1"/>
              </a:solidFill>
              <a:effectLst/>
              <a:latin typeface="Arial" pitchFamily="34" charset="0"/>
            </a:endParaRPr>
          </a:p>
        </p:txBody>
      </p:sp>
      <p:graphicFrame>
        <p:nvGraphicFramePr>
          <p:cNvPr id="4" name="Chart 3"/>
          <p:cNvGraphicFramePr/>
          <p:nvPr/>
        </p:nvGraphicFramePr>
        <p:xfrm>
          <a:off x="1143000" y="1828800"/>
          <a:ext cx="7010400"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20482" name="Rectangle 2"/>
          <p:cNvSpPr>
            <a:spLocks noChangeArrowheads="1"/>
          </p:cNvSpPr>
          <p:nvPr/>
        </p:nvSpPr>
        <p:spPr bwMode="auto">
          <a:xfrm>
            <a:off x="228600" y="5638800"/>
            <a:ext cx="7848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Children (6-35 months); Ever-married Women (15-49 Years); Pregnant Women (15-45 Years); Ever-married Men (15-49 Years).</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1"/>
            <a:ext cx="8382000" cy="646331"/>
          </a:xfrm>
          <a:prstGeom prst="rect">
            <a:avLst/>
          </a:prstGeom>
        </p:spPr>
        <p:txBody>
          <a:bodyPr wrap="square">
            <a:spAutoFit/>
          </a:bodyPr>
          <a:lstStyle/>
          <a:p>
            <a:r>
              <a:rPr lang="en-US" dirty="0" smtClean="0"/>
              <a:t>A comparison of the levels of </a:t>
            </a:r>
            <a:r>
              <a:rPr lang="en-US" dirty="0" err="1" smtClean="0"/>
              <a:t>anaemia</a:t>
            </a:r>
            <a:r>
              <a:rPr lang="en-US" dirty="0" smtClean="0"/>
              <a:t> found across all groups between 2</a:t>
            </a:r>
            <a:r>
              <a:rPr lang="en-US" baseline="30000" dirty="0" smtClean="0"/>
              <a:t>nd</a:t>
            </a:r>
            <a:r>
              <a:rPr lang="en-US" dirty="0" smtClean="0"/>
              <a:t> (1998-99) and 3</a:t>
            </a:r>
            <a:r>
              <a:rPr lang="en-US" baseline="30000" dirty="0" smtClean="0"/>
              <a:t>rd</a:t>
            </a:r>
            <a:r>
              <a:rPr lang="en-US" dirty="0" smtClean="0"/>
              <a:t> (2005-06) surveys of NFHS shows a consistent rise in iron deficiency.</a:t>
            </a:r>
            <a:endParaRPr lang="en-US" dirty="0"/>
          </a:p>
        </p:txBody>
      </p:sp>
      <p:sp>
        <p:nvSpPr>
          <p:cNvPr id="20481" name="Rectangle 1"/>
          <p:cNvSpPr>
            <a:spLocks noChangeArrowheads="1"/>
          </p:cNvSpPr>
          <p:nvPr/>
        </p:nvSpPr>
        <p:spPr bwMode="auto">
          <a:xfrm>
            <a:off x="2286000" y="1066800"/>
            <a:ext cx="3886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Anaemia</a:t>
            </a:r>
            <a:r>
              <a:rPr kumimoji="0" lang="en-US" sz="1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 India Over Time</a:t>
            </a:r>
            <a:endParaRPr kumimoji="0" lang="en-US" sz="1800" b="0" i="0" u="none" strike="noStrike" cap="none" normalizeH="0" baseline="0" dirty="0" smtClean="0">
              <a:ln>
                <a:noFill/>
              </a:ln>
              <a:solidFill>
                <a:schemeClr val="tx1"/>
              </a:solidFill>
              <a:effectLst/>
              <a:latin typeface="Arial" pitchFamily="34" charset="0"/>
            </a:endParaRPr>
          </a:p>
        </p:txBody>
      </p:sp>
      <p:graphicFrame>
        <p:nvGraphicFramePr>
          <p:cNvPr id="4" name="Chart 3"/>
          <p:cNvGraphicFramePr/>
          <p:nvPr/>
        </p:nvGraphicFramePr>
        <p:xfrm>
          <a:off x="1143000" y="1828800"/>
          <a:ext cx="7010400"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20482" name="Rectangle 2"/>
          <p:cNvSpPr>
            <a:spLocks noChangeArrowheads="1"/>
          </p:cNvSpPr>
          <p:nvPr/>
        </p:nvSpPr>
        <p:spPr bwMode="auto">
          <a:xfrm>
            <a:off x="228600" y="5638800"/>
            <a:ext cx="7848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Children (6-35 months); Ever-married Women (15-49 Years); Pregnant Women (15-45 Years); Ever-married Men (15-49 Years).</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TotalTime>
  <Words>5027</Words>
  <Application>Microsoft Office PowerPoint</Application>
  <PresentationFormat>On-screen Show (4:3)</PresentationFormat>
  <Paragraphs>767</Paragraphs>
  <Slides>41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 Theme</vt:lpstr>
      <vt:lpstr>Bitmap 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OPEN-ENDED (INTERPRETIVE) QUESTIONNAIRE  for Stage II of Study titled Health and Class: A Multi-Method Study of Morbidity and Health in a Slum and a Village Near Delhi </vt:lpstr>
      <vt:lpstr>Slide 15</vt:lpstr>
      <vt:lpstr>Slide 16</vt:lpstr>
      <vt:lpstr>Slide 17</vt:lpstr>
      <vt:lpstr>Slide 18</vt:lpstr>
      <vt:lpstr>Slide 19</vt:lpstr>
      <vt:lpstr>Slide 20</vt:lpstr>
      <vt:lpstr>Slide 21</vt:lpstr>
      <vt:lpstr>A Quote about Ailments of Early Life  from Rajkali: The Dalit Mid-Wife of Dhantala</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SANDEEPVERMA</dc:creator>
  <cp:lastModifiedBy>hp</cp:lastModifiedBy>
  <cp:revision>39</cp:revision>
  <dcterms:created xsi:type="dcterms:W3CDTF">2013-07-22T08:19:09Z</dcterms:created>
  <dcterms:modified xsi:type="dcterms:W3CDTF">2014-09-10T06:45:22Z</dcterms:modified>
</cp:coreProperties>
</file>